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303" r:id="rId2"/>
    <p:sldId id="307" r:id="rId3"/>
    <p:sldId id="309" r:id="rId4"/>
    <p:sldId id="310" r:id="rId5"/>
    <p:sldId id="313" r:id="rId6"/>
    <p:sldId id="311" r:id="rId7"/>
    <p:sldId id="304" r:id="rId8"/>
  </p:sldIdLst>
  <p:sldSz cx="10693400" cy="7561263"/>
  <p:notesSz cx="6797675" cy="9928225"/>
  <p:defaultTextStyle>
    <a:defPPr>
      <a:defRPr lang="ru-RU"/>
    </a:defPPr>
    <a:lvl1pPr marL="0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436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872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308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744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179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616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052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1487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Гуро Анастасия Николаевна" initials="ГАН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A7DCE"/>
    <a:srgbClr val="FF0000"/>
    <a:srgbClr val="FF3B3B"/>
    <a:srgbClr val="005AA9"/>
    <a:srgbClr val="990000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52" autoAdjust="0"/>
    <p:restoredTop sz="99122" autoAdjust="0"/>
  </p:normalViewPr>
  <p:slideViewPr>
    <p:cSldViewPr showGuides="1">
      <p:cViewPr varScale="1">
        <p:scale>
          <a:sx n="67" d="100"/>
          <a:sy n="67" d="100"/>
        </p:scale>
        <p:origin x="-774" y="-96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2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scene3d>
          <a:camera prst="orthographicFront"/>
          <a:lightRig rig="threePt" dir="t"/>
        </a:scene3d>
        <a:sp3d>
          <a:bevelT w="0" h="0"/>
          <a:contourClr>
            <a:srgbClr val="000000"/>
          </a:contourClr>
        </a:sp3d>
      </c:spPr>
    </c:floor>
    <c:sideWall>
      <c:thickness val="0"/>
      <c:spPr>
        <a:noFill/>
        <a:ln>
          <a:noFill/>
        </a:ln>
      </c:spPr>
    </c:sideWall>
    <c:backWall>
      <c:thickness val="0"/>
      <c:spPr>
        <a:noFill/>
        <a:ln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0.24065409398955673"/>
          <c:w val="0.99936962709849053"/>
          <c:h val="0.61593208721043569"/>
        </c:manualLayout>
      </c:layout>
      <c:bar3DChart>
        <c:barDir val="col"/>
        <c:grouping val="clustered"/>
        <c:varyColors val="1"/>
        <c:ser>
          <c:idx val="0"/>
          <c:order val="0"/>
          <c:spPr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1200000"/>
              </a:lightRig>
            </a:scene3d>
            <a:sp3d prstMaterial="metal">
              <a:bevelT w="127000" h="127000"/>
            </a:sp3d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cat>
            <c:numRef>
              <c:f>Лист1!$C$3:$D$3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Лист1!$C$4:$D$4</c:f>
              <c:numCache>
                <c:formatCode>General</c:formatCode>
                <c:ptCount val="2"/>
                <c:pt idx="0">
                  <c:v>22</c:v>
                </c:pt>
                <c:pt idx="1">
                  <c:v>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5687936"/>
        <c:axId val="45689472"/>
        <c:axId val="0"/>
      </c:bar3DChart>
      <c:catAx>
        <c:axId val="456879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 algn="ctr">
              <a:defRPr lang="ru-RU" sz="1200" b="1" i="0" u="none" strike="noStrike" kern="1200" baseline="0">
                <a:solidFill>
                  <a:srgbClr val="1F497D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5689472"/>
        <c:crosses val="autoZero"/>
        <c:auto val="1"/>
        <c:lblAlgn val="ctr"/>
        <c:lblOffset val="100"/>
        <c:noMultiLvlLbl val="0"/>
      </c:catAx>
      <c:valAx>
        <c:axId val="456894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5687936"/>
        <c:crosses val="autoZero"/>
        <c:crossBetween val="between"/>
      </c:valAx>
      <c:spPr>
        <a:noFill/>
        <a:ln w="27989">
          <a:noFill/>
        </a:ln>
        <a:effectLst>
          <a:glow>
            <a:schemeClr val="accent1">
              <a:alpha val="40000"/>
            </a:schemeClr>
          </a:glow>
        </a:effectLst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082505723877186"/>
          <c:y val="1.9536616527702885E-2"/>
          <c:w val="0.81296301216128974"/>
          <c:h val="0.7729160523229508"/>
        </c:manualLayout>
      </c:layout>
      <c:pie3DChart>
        <c:varyColors val="1"/>
        <c:ser>
          <c:idx val="0"/>
          <c:order val="0"/>
          <c:tx>
            <c:strRef>
              <c:f>Лист1!$C$25</c:f>
              <c:strCache>
                <c:ptCount val="1"/>
                <c:pt idx="0">
                  <c:v>2019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 prstMaterial="metal">
              <a:bevelT w="127000" h="127000"/>
            </a:sp3d>
          </c:spPr>
          <c:explosion val="1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Lbls>
            <c:dLbl>
              <c:idx val="0"/>
              <c:layout>
                <c:manualLayout>
                  <c:x val="-0.18737565814565851"/>
                  <c:y val="7.082783484761855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Розничная</a:t>
                    </a:r>
                    <a:r>
                      <a:rPr lang="ru-RU" baseline="0" dirty="0" smtClean="0">
                        <a:solidFill>
                          <a:schemeClr val="bg1"/>
                        </a:solidFill>
                      </a:rPr>
                      <a:t> торговля, 28%</a:t>
                    </a:r>
                    <a:endParaRPr lang="ru-RU" dirty="0" smtClean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8.4091458337389777E-2"/>
                  <c:y val="-0.1211396565693242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Сдача</a:t>
                    </a:r>
                    <a:r>
                      <a:rPr lang="ru-RU" baseline="0" dirty="0" smtClean="0">
                        <a:solidFill>
                          <a:schemeClr val="bg1"/>
                        </a:solidFill>
                      </a:rPr>
                      <a:t> в аренду, 10%</a:t>
                    </a:r>
                    <a:endParaRPr lang="ru-RU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9282931907909432E-2"/>
                  <c:y val="6.9813703796582624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Услуги по пр-ву монтажных, </a:t>
                    </a:r>
                    <a:r>
                      <a:rPr lang="ru-RU" baseline="0" dirty="0" err="1" smtClean="0">
                        <a:solidFill>
                          <a:schemeClr val="tx1"/>
                        </a:solidFill>
                      </a:rPr>
                      <a:t>электромонт</a:t>
                    </a:r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. и сварочных работ, </a:t>
                    </a:r>
                  </a:p>
                  <a:p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9%</a:t>
                    </a:r>
                    <a:endParaRPr lang="en-US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6.7936895900455499E-2"/>
                  <c:y val="0.10342228234803179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Оказание услуг по разработке программ для ЭВМ и баз данных, </a:t>
                    </a:r>
                  </a:p>
                  <a:p>
                    <a:r>
                      <a:rPr lang="ru-RU" baseline="0" dirty="0" smtClean="0"/>
                      <a:t>8%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7.7833562593846967E-2"/>
                  <c:y val="0.20092940215314831"/>
                </c:manualLayout>
              </c:layout>
              <c:tx>
                <c:rich>
                  <a:bodyPr/>
                  <a:lstStyle/>
                  <a:p>
                    <a:r>
                      <a:rPr lang="ru-RU" b="1" baseline="0" dirty="0" smtClean="0"/>
                      <a:t>Ремонт  жилья и других построек, 6%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6.4688831825100768E-2"/>
                  <c:y val="0.14787787806774857"/>
                </c:manualLayout>
              </c:layout>
              <c:tx>
                <c:rich>
                  <a:bodyPr/>
                  <a:lstStyle/>
                  <a:p>
                    <a:pPr>
                      <a:defRPr sz="1300" b="1">
                        <a:solidFill>
                          <a:schemeClr val="bg1"/>
                        </a:solidFill>
                      </a:defRPr>
                    </a:pPr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Услуги по обучению, репетиторству, </a:t>
                    </a:r>
                  </a:p>
                  <a:p>
                    <a:pPr>
                      <a:defRPr sz="1300" b="1">
                        <a:solidFill>
                          <a:schemeClr val="bg1"/>
                        </a:solidFill>
                      </a:defRPr>
                    </a:pPr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6%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smtClean="0">
                        <a:solidFill>
                          <a:schemeClr val="bg1"/>
                        </a:solidFill>
                      </a:rPr>
                      <a:t>Иные</a:t>
                    </a:r>
                    <a:r>
                      <a:rPr lang="ru-RU" baseline="0" smtClean="0">
                        <a:solidFill>
                          <a:schemeClr val="bg1"/>
                        </a:solidFill>
                      </a:rPr>
                      <a:t> виды деятельности, 33%</a:t>
                    </a:r>
                    <a:endParaRPr lang="ru-RU">
                      <a:solidFill>
                        <a:schemeClr val="bg1"/>
                      </a:solidFill>
                    </a:endParaRPr>
                  </a:p>
                </c:rich>
              </c:tx>
              <c:dLblPos val="ctr"/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300" b="1"/>
                </a:pPr>
                <a:endParaRPr lang="ru-RU"/>
              </a:p>
            </c:txPr>
            <c:dLblPos val="ctr"/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Лист1!$B$26:$B$32</c:f>
              <c:strCache>
                <c:ptCount val="7"/>
                <c:pt idx="0">
                  <c:v>Розничная торговля</c:v>
                </c:pt>
                <c:pt idx="1">
                  <c:v>Сдача в аренду</c:v>
                </c:pt>
                <c:pt idx="2">
                  <c:v>Услуги по пр-ву монтажных, электромонтажных санитарно-технических и сварочных работ</c:v>
                </c:pt>
                <c:pt idx="3">
                  <c:v>оказание услуг по разработке программ для ЭВМ</c:v>
                </c:pt>
                <c:pt idx="4">
                  <c:v>ремонт жилья </c:v>
                </c:pt>
                <c:pt idx="5">
                  <c:v>репетиторы</c:v>
                </c:pt>
                <c:pt idx="6">
                  <c:v>иные</c:v>
                </c:pt>
              </c:strCache>
            </c:strRef>
          </c:cat>
          <c:val>
            <c:numRef>
              <c:f>Лист1!$C$26:$C$32</c:f>
              <c:numCache>
                <c:formatCode>General</c:formatCode>
                <c:ptCount val="7"/>
                <c:pt idx="0">
                  <c:v>28</c:v>
                </c:pt>
                <c:pt idx="1">
                  <c:v>10</c:v>
                </c:pt>
                <c:pt idx="2">
                  <c:v>9</c:v>
                </c:pt>
                <c:pt idx="3">
                  <c:v>8</c:v>
                </c:pt>
                <c:pt idx="4">
                  <c:v>5.8</c:v>
                </c:pt>
                <c:pt idx="5">
                  <c:v>6</c:v>
                </c:pt>
                <c:pt idx="6">
                  <c:v>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7974">
          <a:noFill/>
        </a:ln>
      </c:spPr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metal"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scene3d>
          <a:camera prst="orthographicFront"/>
          <a:lightRig rig="threePt" dir="t"/>
        </a:scene3d>
        <a:sp3d>
          <a:bevelT w="0" h="0"/>
          <a:contourClr>
            <a:srgbClr val="000000"/>
          </a:contourClr>
        </a:sp3d>
      </c:spPr>
    </c:floor>
    <c:sideWall>
      <c:thickness val="0"/>
      <c:spPr>
        <a:noFill/>
        <a:ln>
          <a:noFill/>
        </a:ln>
      </c:spPr>
    </c:sideWall>
    <c:backWall>
      <c:thickness val="0"/>
      <c:spPr>
        <a:noFill/>
        <a:ln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0.24065409398955673"/>
          <c:w val="0.99936962709849053"/>
          <c:h val="0.61593208721043569"/>
        </c:manualLayout>
      </c:layout>
      <c:bar3DChart>
        <c:barDir val="col"/>
        <c:grouping val="clustered"/>
        <c:varyColors val="1"/>
        <c:ser>
          <c:idx val="0"/>
          <c:order val="0"/>
          <c:spPr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1200000"/>
              </a:lightRig>
            </a:scene3d>
            <a:sp3d prstMaterial="metal">
              <a:bevelT w="127000" h="1270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 prstMaterial="metal">
                <a:bevelT w="127000" h="1270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 prstMaterial="metal">
                <a:bevelT w="127000" h="127000"/>
              </a:sp3d>
            </c:spPr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cat>
            <c:numRef>
              <c:f>Лист1!$C$3:$D$3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Лист1!$C$4:$D$4</c:f>
              <c:numCache>
                <c:formatCode>General</c:formatCode>
                <c:ptCount val="2"/>
                <c:pt idx="0">
                  <c:v>22</c:v>
                </c:pt>
                <c:pt idx="1">
                  <c:v>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2284672"/>
        <c:axId val="142286208"/>
        <c:axId val="0"/>
      </c:bar3DChart>
      <c:catAx>
        <c:axId val="142284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 algn="ctr">
              <a:defRPr lang="ru-RU" sz="1200" b="1" i="0" u="none" strike="noStrike" kern="1200" baseline="0">
                <a:solidFill>
                  <a:srgbClr val="1F497D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42286208"/>
        <c:crosses val="autoZero"/>
        <c:auto val="1"/>
        <c:lblAlgn val="ctr"/>
        <c:lblOffset val="100"/>
        <c:noMultiLvlLbl val="0"/>
      </c:catAx>
      <c:valAx>
        <c:axId val="1422862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2284672"/>
        <c:crosses val="autoZero"/>
        <c:crossBetween val="between"/>
      </c:valAx>
      <c:spPr>
        <a:noFill/>
        <a:ln w="27989">
          <a:noFill/>
        </a:ln>
        <a:effectLst>
          <a:glow>
            <a:schemeClr val="accent1">
              <a:alpha val="40000"/>
            </a:schemeClr>
          </a:glow>
        </a:effectLst>
      </c:spPr>
    </c:plotArea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7661B9-C859-4082-AD91-AC93CA77B765}" type="doc">
      <dgm:prSet loTypeId="urn:microsoft.com/office/officeart/2005/8/layout/hierarchy4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B8FC54F-FD76-4B63-B39B-037374064EF4}">
      <dgm:prSet custT="1"/>
      <dgm:spPr/>
      <dgm:t>
        <a:bodyPr/>
        <a:lstStyle/>
        <a:p>
          <a:pPr rtl="0"/>
          <a:r>
            <a:rPr lang="ru-RU" sz="4000" b="1" i="1" dirty="0" smtClean="0"/>
            <a:t>Преимущества ПСН</a:t>
          </a:r>
          <a:endParaRPr lang="ru-RU" sz="4000" dirty="0"/>
        </a:p>
      </dgm:t>
    </dgm:pt>
    <dgm:pt modelId="{F2211568-0FA7-4AD3-BA8E-DBCBD97AD230}" type="parTrans" cxnId="{F43768D0-54E2-4C4C-A5D5-DDDA87DF9BB5}">
      <dgm:prSet/>
      <dgm:spPr/>
      <dgm:t>
        <a:bodyPr/>
        <a:lstStyle/>
        <a:p>
          <a:endParaRPr lang="ru-RU"/>
        </a:p>
      </dgm:t>
    </dgm:pt>
    <dgm:pt modelId="{B12B1292-F886-4788-99CF-FA1D851746D8}" type="sibTrans" cxnId="{F43768D0-54E2-4C4C-A5D5-DDDA87DF9BB5}">
      <dgm:prSet/>
      <dgm:spPr/>
      <dgm:t>
        <a:bodyPr/>
        <a:lstStyle/>
        <a:p>
          <a:endParaRPr lang="ru-RU"/>
        </a:p>
      </dgm:t>
    </dgm:pt>
    <dgm:pt modelId="{A385D4A1-6B20-438B-8001-AF4F9F76A390}">
      <dgm:prSet custT="1"/>
      <dgm:spPr/>
      <dgm:t>
        <a:bodyPr/>
        <a:lstStyle/>
        <a:p>
          <a:pPr rtl="0"/>
          <a:r>
            <a:rPr lang="ru-RU" sz="2400" b="1" i="1" dirty="0" smtClean="0"/>
            <a:t>размер налога не зависит от фактического дохода</a:t>
          </a:r>
          <a:endParaRPr lang="ru-RU" sz="2400" dirty="0"/>
        </a:p>
      </dgm:t>
    </dgm:pt>
    <dgm:pt modelId="{1FEFECF5-EDE4-4E53-95A0-273402612ABA}" type="parTrans" cxnId="{6E6376AD-C32E-4D89-A2B5-8A5E5B6E3C61}">
      <dgm:prSet/>
      <dgm:spPr/>
      <dgm:t>
        <a:bodyPr/>
        <a:lstStyle/>
        <a:p>
          <a:endParaRPr lang="ru-RU"/>
        </a:p>
      </dgm:t>
    </dgm:pt>
    <dgm:pt modelId="{CEEA7A11-BB37-400B-B040-4E4B5673175E}" type="sibTrans" cxnId="{6E6376AD-C32E-4D89-A2B5-8A5E5B6E3C61}">
      <dgm:prSet/>
      <dgm:spPr/>
      <dgm:t>
        <a:bodyPr/>
        <a:lstStyle/>
        <a:p>
          <a:endParaRPr lang="ru-RU"/>
        </a:p>
      </dgm:t>
    </dgm:pt>
    <dgm:pt modelId="{C539B268-A73E-43D4-9DFA-7EABD6AC6A42}">
      <dgm:prSet custT="1"/>
      <dgm:spPr/>
      <dgm:t>
        <a:bodyPr/>
        <a:lstStyle/>
        <a:p>
          <a:pPr rtl="0"/>
          <a:r>
            <a:rPr lang="ru-RU" sz="2400" b="1" i="1" dirty="0" smtClean="0"/>
            <a:t>не нужно сдавать декларацию по ПСН</a:t>
          </a:r>
          <a:endParaRPr lang="ru-RU" sz="2400" dirty="0"/>
        </a:p>
      </dgm:t>
    </dgm:pt>
    <dgm:pt modelId="{C39A0D53-EE62-4BC5-A097-B1752CEDFC4F}" type="parTrans" cxnId="{C060197B-9B81-4305-8EE3-CE83B4CA5564}">
      <dgm:prSet/>
      <dgm:spPr/>
      <dgm:t>
        <a:bodyPr/>
        <a:lstStyle/>
        <a:p>
          <a:endParaRPr lang="ru-RU"/>
        </a:p>
      </dgm:t>
    </dgm:pt>
    <dgm:pt modelId="{66A653C4-E029-4DA2-938E-FD82840EA5CE}" type="sibTrans" cxnId="{C060197B-9B81-4305-8EE3-CE83B4CA5564}">
      <dgm:prSet/>
      <dgm:spPr/>
      <dgm:t>
        <a:bodyPr/>
        <a:lstStyle/>
        <a:p>
          <a:endParaRPr lang="ru-RU"/>
        </a:p>
      </dgm:t>
    </dgm:pt>
    <dgm:pt modelId="{896375DB-4EFB-429F-939F-C204E662BE0C}">
      <dgm:prSet custT="1"/>
      <dgm:spPr/>
      <dgm:t>
        <a:bodyPr/>
        <a:lstStyle/>
        <a:p>
          <a:pPr rtl="0"/>
          <a:r>
            <a:rPr lang="ru-RU" sz="2000" b="1" i="1" dirty="0" smtClean="0"/>
            <a:t>патент можно приобрести на период от одного до двенадцати месяцев включительно в пределах календарного года</a:t>
          </a:r>
          <a:endParaRPr lang="ru-RU" sz="2000" dirty="0"/>
        </a:p>
      </dgm:t>
    </dgm:pt>
    <dgm:pt modelId="{454FDA2B-6167-47B4-9EF5-CBFFF15D1322}" type="parTrans" cxnId="{AB4DC441-FD61-43A6-A184-7147A7B05190}">
      <dgm:prSet/>
      <dgm:spPr/>
      <dgm:t>
        <a:bodyPr/>
        <a:lstStyle/>
        <a:p>
          <a:endParaRPr lang="ru-RU"/>
        </a:p>
      </dgm:t>
    </dgm:pt>
    <dgm:pt modelId="{AA991FFD-D0AC-47C8-B5E9-79046E45F943}" type="sibTrans" cxnId="{AB4DC441-FD61-43A6-A184-7147A7B05190}">
      <dgm:prSet/>
      <dgm:spPr/>
      <dgm:t>
        <a:bodyPr/>
        <a:lstStyle/>
        <a:p>
          <a:endParaRPr lang="ru-RU"/>
        </a:p>
      </dgm:t>
    </dgm:pt>
    <dgm:pt modelId="{382E450F-D4E6-454F-94EF-E69833AABC84}">
      <dgm:prSet/>
      <dgm:spPr/>
      <dgm:t>
        <a:bodyPr/>
        <a:lstStyle/>
        <a:p>
          <a:pPr rtl="0"/>
          <a:r>
            <a:rPr lang="ru-RU" b="1" i="1" dirty="0" smtClean="0"/>
            <a:t>не нужно оплачивать патент сразу</a:t>
          </a:r>
          <a:endParaRPr lang="ru-RU" dirty="0"/>
        </a:p>
      </dgm:t>
    </dgm:pt>
    <dgm:pt modelId="{5D16AEA7-755B-445F-8A00-CB5C386D78EC}" type="parTrans" cxnId="{3A3C40D0-5212-4AF9-8314-15F1EABAA3B6}">
      <dgm:prSet/>
      <dgm:spPr/>
      <dgm:t>
        <a:bodyPr/>
        <a:lstStyle/>
        <a:p>
          <a:endParaRPr lang="ru-RU"/>
        </a:p>
      </dgm:t>
    </dgm:pt>
    <dgm:pt modelId="{DD5D42AA-D1CB-4D2B-9CC5-7543443672CB}" type="sibTrans" cxnId="{3A3C40D0-5212-4AF9-8314-15F1EABAA3B6}">
      <dgm:prSet/>
      <dgm:spPr/>
      <dgm:t>
        <a:bodyPr/>
        <a:lstStyle/>
        <a:p>
          <a:endParaRPr lang="ru-RU"/>
        </a:p>
      </dgm:t>
    </dgm:pt>
    <dgm:pt modelId="{B9B54E75-5417-4490-92AA-97EE45964230}" type="pres">
      <dgm:prSet presAssocID="{BF7661B9-C859-4082-AD91-AC93CA77B76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1ACCB0D-30DE-44C2-8D1A-622248E4EDA0}" type="pres">
      <dgm:prSet presAssocID="{CB8FC54F-FD76-4B63-B39B-037374064EF4}" presName="vertOne" presStyleCnt="0"/>
      <dgm:spPr/>
    </dgm:pt>
    <dgm:pt modelId="{0BFB8F75-CC54-4F2A-B42D-52E04010DD14}" type="pres">
      <dgm:prSet presAssocID="{CB8FC54F-FD76-4B63-B39B-037374064EF4}" presName="txOne" presStyleLbl="node0" presStyleIdx="0" presStyleCnt="1" custScaleY="263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97EF74-909D-4CCB-A4B0-197DB1510379}" type="pres">
      <dgm:prSet presAssocID="{CB8FC54F-FD76-4B63-B39B-037374064EF4}" presName="parTransOne" presStyleCnt="0"/>
      <dgm:spPr/>
    </dgm:pt>
    <dgm:pt modelId="{371D271C-64DA-4169-89E0-765241EC807A}" type="pres">
      <dgm:prSet presAssocID="{CB8FC54F-FD76-4B63-B39B-037374064EF4}" presName="horzOne" presStyleCnt="0"/>
      <dgm:spPr/>
    </dgm:pt>
    <dgm:pt modelId="{587962B5-070C-4531-8DC0-F5155B1D60E1}" type="pres">
      <dgm:prSet presAssocID="{A385D4A1-6B20-438B-8001-AF4F9F76A390}" presName="vertTwo" presStyleCnt="0"/>
      <dgm:spPr/>
    </dgm:pt>
    <dgm:pt modelId="{9EB5C099-1C23-427E-9C3A-2E47F7338FE4}" type="pres">
      <dgm:prSet presAssocID="{A385D4A1-6B20-438B-8001-AF4F9F76A390}" presName="txTwo" presStyleLbl="node2" presStyleIdx="0" presStyleCnt="4" custLinFactNeighborX="446" custLinFactNeighborY="9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DD7BBD-C182-4C0D-B3E0-8190D49D7E3B}" type="pres">
      <dgm:prSet presAssocID="{A385D4A1-6B20-438B-8001-AF4F9F76A390}" presName="horzTwo" presStyleCnt="0"/>
      <dgm:spPr/>
    </dgm:pt>
    <dgm:pt modelId="{E236533E-B011-4001-9C40-FE7319F9515A}" type="pres">
      <dgm:prSet presAssocID="{CEEA7A11-BB37-400B-B040-4E4B5673175E}" presName="sibSpaceTwo" presStyleCnt="0"/>
      <dgm:spPr/>
    </dgm:pt>
    <dgm:pt modelId="{CCE61E52-1702-4FCF-955B-22D0B0AA26DB}" type="pres">
      <dgm:prSet presAssocID="{C539B268-A73E-43D4-9DFA-7EABD6AC6A42}" presName="vertTwo" presStyleCnt="0"/>
      <dgm:spPr/>
    </dgm:pt>
    <dgm:pt modelId="{705F5E9C-2D81-428F-BB6C-008B6803B130}" type="pres">
      <dgm:prSet presAssocID="{C539B268-A73E-43D4-9DFA-7EABD6AC6A42}" presName="txTwo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380A83-4FE4-47B7-A38A-16D3FD5577A4}" type="pres">
      <dgm:prSet presAssocID="{C539B268-A73E-43D4-9DFA-7EABD6AC6A42}" presName="horzTwo" presStyleCnt="0"/>
      <dgm:spPr/>
    </dgm:pt>
    <dgm:pt modelId="{A669323C-1AD5-4C22-A168-101D4DE5AB8D}" type="pres">
      <dgm:prSet presAssocID="{66A653C4-E029-4DA2-938E-FD82840EA5CE}" presName="sibSpaceTwo" presStyleCnt="0"/>
      <dgm:spPr/>
    </dgm:pt>
    <dgm:pt modelId="{CB5A86B8-D074-436A-9A91-4CB76E50828B}" type="pres">
      <dgm:prSet presAssocID="{896375DB-4EFB-429F-939F-C204E662BE0C}" presName="vertTwo" presStyleCnt="0"/>
      <dgm:spPr/>
    </dgm:pt>
    <dgm:pt modelId="{94437267-89D3-4BD1-BEF8-93EBB71997C7}" type="pres">
      <dgm:prSet presAssocID="{896375DB-4EFB-429F-939F-C204E662BE0C}" presName="txTwo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CD677F-EE9B-4D29-BBB7-ED617C3BD894}" type="pres">
      <dgm:prSet presAssocID="{896375DB-4EFB-429F-939F-C204E662BE0C}" presName="horzTwo" presStyleCnt="0"/>
      <dgm:spPr/>
    </dgm:pt>
    <dgm:pt modelId="{12B5678F-2081-4E92-A25F-58C29A71F857}" type="pres">
      <dgm:prSet presAssocID="{AA991FFD-D0AC-47C8-B5E9-79046E45F943}" presName="sibSpaceTwo" presStyleCnt="0"/>
      <dgm:spPr/>
    </dgm:pt>
    <dgm:pt modelId="{E4C5A978-4412-43CD-86F1-9CD4CEFC4698}" type="pres">
      <dgm:prSet presAssocID="{382E450F-D4E6-454F-94EF-E69833AABC84}" presName="vertTwo" presStyleCnt="0"/>
      <dgm:spPr/>
    </dgm:pt>
    <dgm:pt modelId="{8724CD79-5EE6-49C3-8CA8-F63433FBA288}" type="pres">
      <dgm:prSet presAssocID="{382E450F-D4E6-454F-94EF-E69833AABC84}" presName="txTwo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7971AF2-98F0-483E-923D-97E8B53D13AB}" type="pres">
      <dgm:prSet presAssocID="{382E450F-D4E6-454F-94EF-E69833AABC84}" presName="horzTwo" presStyleCnt="0"/>
      <dgm:spPr/>
    </dgm:pt>
  </dgm:ptLst>
  <dgm:cxnLst>
    <dgm:cxn modelId="{60608611-3F1B-49AA-8A6F-87A4A99FDA9F}" type="presOf" srcId="{BF7661B9-C859-4082-AD91-AC93CA77B765}" destId="{B9B54E75-5417-4490-92AA-97EE45964230}" srcOrd="0" destOrd="0" presId="urn:microsoft.com/office/officeart/2005/8/layout/hierarchy4"/>
    <dgm:cxn modelId="{6E6376AD-C32E-4D89-A2B5-8A5E5B6E3C61}" srcId="{CB8FC54F-FD76-4B63-B39B-037374064EF4}" destId="{A385D4A1-6B20-438B-8001-AF4F9F76A390}" srcOrd="0" destOrd="0" parTransId="{1FEFECF5-EDE4-4E53-95A0-273402612ABA}" sibTransId="{CEEA7A11-BB37-400B-B040-4E4B5673175E}"/>
    <dgm:cxn modelId="{AC7174B4-737D-4B19-A822-2ADB7FE84F52}" type="presOf" srcId="{A385D4A1-6B20-438B-8001-AF4F9F76A390}" destId="{9EB5C099-1C23-427E-9C3A-2E47F7338FE4}" srcOrd="0" destOrd="0" presId="urn:microsoft.com/office/officeart/2005/8/layout/hierarchy4"/>
    <dgm:cxn modelId="{2AC0AEEB-BDDE-4B98-9E98-DA7C40CE9F9B}" type="presOf" srcId="{C539B268-A73E-43D4-9DFA-7EABD6AC6A42}" destId="{705F5E9C-2D81-428F-BB6C-008B6803B130}" srcOrd="0" destOrd="0" presId="urn:microsoft.com/office/officeart/2005/8/layout/hierarchy4"/>
    <dgm:cxn modelId="{8EAE3B12-3845-4E5D-BC47-AE91D92C0EAE}" type="presOf" srcId="{CB8FC54F-FD76-4B63-B39B-037374064EF4}" destId="{0BFB8F75-CC54-4F2A-B42D-52E04010DD14}" srcOrd="0" destOrd="0" presId="urn:microsoft.com/office/officeart/2005/8/layout/hierarchy4"/>
    <dgm:cxn modelId="{728697E0-CC75-4C51-8D83-56A372F0050F}" type="presOf" srcId="{896375DB-4EFB-429F-939F-C204E662BE0C}" destId="{94437267-89D3-4BD1-BEF8-93EBB71997C7}" srcOrd="0" destOrd="0" presId="urn:microsoft.com/office/officeart/2005/8/layout/hierarchy4"/>
    <dgm:cxn modelId="{3A3C40D0-5212-4AF9-8314-15F1EABAA3B6}" srcId="{CB8FC54F-FD76-4B63-B39B-037374064EF4}" destId="{382E450F-D4E6-454F-94EF-E69833AABC84}" srcOrd="3" destOrd="0" parTransId="{5D16AEA7-755B-445F-8A00-CB5C386D78EC}" sibTransId="{DD5D42AA-D1CB-4D2B-9CC5-7543443672CB}"/>
    <dgm:cxn modelId="{F43768D0-54E2-4C4C-A5D5-DDDA87DF9BB5}" srcId="{BF7661B9-C859-4082-AD91-AC93CA77B765}" destId="{CB8FC54F-FD76-4B63-B39B-037374064EF4}" srcOrd="0" destOrd="0" parTransId="{F2211568-0FA7-4AD3-BA8E-DBCBD97AD230}" sibTransId="{B12B1292-F886-4788-99CF-FA1D851746D8}"/>
    <dgm:cxn modelId="{F0B869B3-C139-4EFE-9E24-1F442ED9DD01}" type="presOf" srcId="{382E450F-D4E6-454F-94EF-E69833AABC84}" destId="{8724CD79-5EE6-49C3-8CA8-F63433FBA288}" srcOrd="0" destOrd="0" presId="urn:microsoft.com/office/officeart/2005/8/layout/hierarchy4"/>
    <dgm:cxn modelId="{AB4DC441-FD61-43A6-A184-7147A7B05190}" srcId="{CB8FC54F-FD76-4B63-B39B-037374064EF4}" destId="{896375DB-4EFB-429F-939F-C204E662BE0C}" srcOrd="2" destOrd="0" parTransId="{454FDA2B-6167-47B4-9EF5-CBFFF15D1322}" sibTransId="{AA991FFD-D0AC-47C8-B5E9-79046E45F943}"/>
    <dgm:cxn modelId="{C060197B-9B81-4305-8EE3-CE83B4CA5564}" srcId="{CB8FC54F-FD76-4B63-B39B-037374064EF4}" destId="{C539B268-A73E-43D4-9DFA-7EABD6AC6A42}" srcOrd="1" destOrd="0" parTransId="{C39A0D53-EE62-4BC5-A097-B1752CEDFC4F}" sibTransId="{66A653C4-E029-4DA2-938E-FD82840EA5CE}"/>
    <dgm:cxn modelId="{4041D9E2-0BF3-4234-A611-7C0133C4F9F3}" type="presParOf" srcId="{B9B54E75-5417-4490-92AA-97EE45964230}" destId="{D1ACCB0D-30DE-44C2-8D1A-622248E4EDA0}" srcOrd="0" destOrd="0" presId="urn:microsoft.com/office/officeart/2005/8/layout/hierarchy4"/>
    <dgm:cxn modelId="{F4F27C0A-243B-4482-A309-9C1781ABE51B}" type="presParOf" srcId="{D1ACCB0D-30DE-44C2-8D1A-622248E4EDA0}" destId="{0BFB8F75-CC54-4F2A-B42D-52E04010DD14}" srcOrd="0" destOrd="0" presId="urn:microsoft.com/office/officeart/2005/8/layout/hierarchy4"/>
    <dgm:cxn modelId="{549B3E01-07D0-4457-BBA7-8415E7521A86}" type="presParOf" srcId="{D1ACCB0D-30DE-44C2-8D1A-622248E4EDA0}" destId="{C097EF74-909D-4CCB-A4B0-197DB1510379}" srcOrd="1" destOrd="0" presId="urn:microsoft.com/office/officeart/2005/8/layout/hierarchy4"/>
    <dgm:cxn modelId="{86FA9EE3-62D3-4A8C-9204-F84AE515E722}" type="presParOf" srcId="{D1ACCB0D-30DE-44C2-8D1A-622248E4EDA0}" destId="{371D271C-64DA-4169-89E0-765241EC807A}" srcOrd="2" destOrd="0" presId="urn:microsoft.com/office/officeart/2005/8/layout/hierarchy4"/>
    <dgm:cxn modelId="{D82E8541-E4CB-4E21-8088-6D14D16B79B0}" type="presParOf" srcId="{371D271C-64DA-4169-89E0-765241EC807A}" destId="{587962B5-070C-4531-8DC0-F5155B1D60E1}" srcOrd="0" destOrd="0" presId="urn:microsoft.com/office/officeart/2005/8/layout/hierarchy4"/>
    <dgm:cxn modelId="{0956BA4C-87D1-4FFE-A5FE-EE26D62313ED}" type="presParOf" srcId="{587962B5-070C-4531-8DC0-F5155B1D60E1}" destId="{9EB5C099-1C23-427E-9C3A-2E47F7338FE4}" srcOrd="0" destOrd="0" presId="urn:microsoft.com/office/officeart/2005/8/layout/hierarchy4"/>
    <dgm:cxn modelId="{1BFA5871-382D-4C17-86E0-187B2FE21EAE}" type="presParOf" srcId="{587962B5-070C-4531-8DC0-F5155B1D60E1}" destId="{DFDD7BBD-C182-4C0D-B3E0-8190D49D7E3B}" srcOrd="1" destOrd="0" presId="urn:microsoft.com/office/officeart/2005/8/layout/hierarchy4"/>
    <dgm:cxn modelId="{BD61F5DB-D15C-41E5-9FF9-3CBFA46176BC}" type="presParOf" srcId="{371D271C-64DA-4169-89E0-765241EC807A}" destId="{E236533E-B011-4001-9C40-FE7319F9515A}" srcOrd="1" destOrd="0" presId="urn:microsoft.com/office/officeart/2005/8/layout/hierarchy4"/>
    <dgm:cxn modelId="{6A3B78AE-F318-4E87-9B7F-B1641BD34D99}" type="presParOf" srcId="{371D271C-64DA-4169-89E0-765241EC807A}" destId="{CCE61E52-1702-4FCF-955B-22D0B0AA26DB}" srcOrd="2" destOrd="0" presId="urn:microsoft.com/office/officeart/2005/8/layout/hierarchy4"/>
    <dgm:cxn modelId="{04D1ED8D-051B-4D55-9E25-11D2B5914017}" type="presParOf" srcId="{CCE61E52-1702-4FCF-955B-22D0B0AA26DB}" destId="{705F5E9C-2D81-428F-BB6C-008B6803B130}" srcOrd="0" destOrd="0" presId="urn:microsoft.com/office/officeart/2005/8/layout/hierarchy4"/>
    <dgm:cxn modelId="{3A0941AD-46F9-4ACB-9B88-057721D3FDA6}" type="presParOf" srcId="{CCE61E52-1702-4FCF-955B-22D0B0AA26DB}" destId="{8D380A83-4FE4-47B7-A38A-16D3FD5577A4}" srcOrd="1" destOrd="0" presId="urn:microsoft.com/office/officeart/2005/8/layout/hierarchy4"/>
    <dgm:cxn modelId="{312622D9-F4A2-425F-A428-325B0551C12F}" type="presParOf" srcId="{371D271C-64DA-4169-89E0-765241EC807A}" destId="{A669323C-1AD5-4C22-A168-101D4DE5AB8D}" srcOrd="3" destOrd="0" presId="urn:microsoft.com/office/officeart/2005/8/layout/hierarchy4"/>
    <dgm:cxn modelId="{4A3C3F8C-31D2-4D28-8DD7-650922B6969D}" type="presParOf" srcId="{371D271C-64DA-4169-89E0-765241EC807A}" destId="{CB5A86B8-D074-436A-9A91-4CB76E50828B}" srcOrd="4" destOrd="0" presId="urn:microsoft.com/office/officeart/2005/8/layout/hierarchy4"/>
    <dgm:cxn modelId="{03F4DA4F-E625-4E11-B46E-DDD7EA8290A3}" type="presParOf" srcId="{CB5A86B8-D074-436A-9A91-4CB76E50828B}" destId="{94437267-89D3-4BD1-BEF8-93EBB71997C7}" srcOrd="0" destOrd="0" presId="urn:microsoft.com/office/officeart/2005/8/layout/hierarchy4"/>
    <dgm:cxn modelId="{B5AA3FE9-A7C7-41D6-89B7-BE22EA40B9D5}" type="presParOf" srcId="{CB5A86B8-D074-436A-9A91-4CB76E50828B}" destId="{B5CD677F-EE9B-4D29-BBB7-ED617C3BD894}" srcOrd="1" destOrd="0" presId="urn:microsoft.com/office/officeart/2005/8/layout/hierarchy4"/>
    <dgm:cxn modelId="{8ADFCD0F-D1BA-4668-B207-4FC85C43C03A}" type="presParOf" srcId="{371D271C-64DA-4169-89E0-765241EC807A}" destId="{12B5678F-2081-4E92-A25F-58C29A71F857}" srcOrd="5" destOrd="0" presId="urn:microsoft.com/office/officeart/2005/8/layout/hierarchy4"/>
    <dgm:cxn modelId="{C1FF9826-157F-48DB-BE2F-42656F1BA026}" type="presParOf" srcId="{371D271C-64DA-4169-89E0-765241EC807A}" destId="{E4C5A978-4412-43CD-86F1-9CD4CEFC4698}" srcOrd="6" destOrd="0" presId="urn:microsoft.com/office/officeart/2005/8/layout/hierarchy4"/>
    <dgm:cxn modelId="{9BDF62A2-F0DA-48DD-BEC6-EB40CBF52F06}" type="presParOf" srcId="{E4C5A978-4412-43CD-86F1-9CD4CEFC4698}" destId="{8724CD79-5EE6-49C3-8CA8-F63433FBA288}" srcOrd="0" destOrd="0" presId="urn:microsoft.com/office/officeart/2005/8/layout/hierarchy4"/>
    <dgm:cxn modelId="{B578892E-34D0-4465-B70C-F05ECE11A9AB}" type="presParOf" srcId="{E4C5A978-4412-43CD-86F1-9CD4CEFC4698}" destId="{27971AF2-98F0-483E-923D-97E8B53D13AB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B883A3-8350-4821-B2AE-69D0E686D188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AC018C9-4F83-4FCA-97F5-870E508936F1}">
      <dgm:prSet/>
      <dgm:spPr/>
      <dgm:t>
        <a:bodyPr/>
        <a:lstStyle/>
        <a:p>
          <a:pPr algn="ctr" rtl="0"/>
          <a:r>
            <a:rPr lang="ru-RU" b="1" i="0" dirty="0" smtClean="0"/>
            <a:t>Ограничения при применении ПСН</a:t>
          </a:r>
          <a:endParaRPr lang="ru-RU" dirty="0"/>
        </a:p>
      </dgm:t>
    </dgm:pt>
    <dgm:pt modelId="{6A45F464-DFAF-4E0C-9C9A-12B8A415CFBF}" type="parTrans" cxnId="{CBA2568D-DA95-4DE0-B43B-CAA9EBADE076}">
      <dgm:prSet/>
      <dgm:spPr/>
      <dgm:t>
        <a:bodyPr/>
        <a:lstStyle/>
        <a:p>
          <a:endParaRPr lang="ru-RU"/>
        </a:p>
      </dgm:t>
    </dgm:pt>
    <dgm:pt modelId="{DDED3F8E-10C4-4979-9552-0A0BB609C883}" type="sibTrans" cxnId="{CBA2568D-DA95-4DE0-B43B-CAA9EBADE076}">
      <dgm:prSet/>
      <dgm:spPr/>
      <dgm:t>
        <a:bodyPr/>
        <a:lstStyle/>
        <a:p>
          <a:endParaRPr lang="ru-RU"/>
        </a:p>
      </dgm:t>
    </dgm:pt>
    <dgm:pt modelId="{204029F2-F3CC-42AC-A37C-DE5BC95888DF}" type="pres">
      <dgm:prSet presAssocID="{42B883A3-8350-4821-B2AE-69D0E686D1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EFA025F-73F8-451C-AE07-AE23F221F008}" type="pres">
      <dgm:prSet presAssocID="{EAC018C9-4F83-4FCA-97F5-870E508936F1}" presName="parentText" presStyleLbl="node1" presStyleIdx="0" presStyleCnt="1" custScaleY="28207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4ABEDD-1026-49A2-968D-B390BB2C95D0}" type="presOf" srcId="{42B883A3-8350-4821-B2AE-69D0E686D188}" destId="{204029F2-F3CC-42AC-A37C-DE5BC95888DF}" srcOrd="0" destOrd="0" presId="urn:microsoft.com/office/officeart/2005/8/layout/vList2"/>
    <dgm:cxn modelId="{CBA2568D-DA95-4DE0-B43B-CAA9EBADE076}" srcId="{42B883A3-8350-4821-B2AE-69D0E686D188}" destId="{EAC018C9-4F83-4FCA-97F5-870E508936F1}" srcOrd="0" destOrd="0" parTransId="{6A45F464-DFAF-4E0C-9C9A-12B8A415CFBF}" sibTransId="{DDED3F8E-10C4-4979-9552-0A0BB609C883}"/>
    <dgm:cxn modelId="{38D5C8C0-196A-4C7B-9F67-3ACC590F0936}" type="presOf" srcId="{EAC018C9-4F83-4FCA-97F5-870E508936F1}" destId="{1EFA025F-73F8-451C-AE07-AE23F221F008}" srcOrd="0" destOrd="0" presId="urn:microsoft.com/office/officeart/2005/8/layout/vList2"/>
    <dgm:cxn modelId="{E3E5A50A-7D8D-4F6C-93A1-6971AE9B69D1}" type="presParOf" srcId="{204029F2-F3CC-42AC-A37C-DE5BC95888DF}" destId="{1EFA025F-73F8-451C-AE07-AE23F221F00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76CFD11-81C8-4D2E-B730-5BCF977F8E33}" type="doc">
      <dgm:prSet loTypeId="urn:microsoft.com/office/officeart/2005/8/layout/vList5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98E1B8-9343-4E23-9924-267FF50243A9}">
      <dgm:prSet/>
      <dgm:spPr/>
      <dgm:t>
        <a:bodyPr/>
        <a:lstStyle/>
        <a:p>
          <a:pPr rtl="0"/>
          <a:r>
            <a:rPr lang="ru-RU" b="1" i="1" dirty="0" smtClean="0"/>
            <a:t>Взносы на </a:t>
          </a:r>
        </a:p>
        <a:p>
          <a:pPr rtl="0"/>
          <a:r>
            <a:rPr lang="ru-RU" b="1" i="1" dirty="0" smtClean="0"/>
            <a:t>ОПС и ОМС перечисляются в ИФНС двумя отдельными платежами</a:t>
          </a:r>
          <a:endParaRPr lang="ru-RU" dirty="0"/>
        </a:p>
      </dgm:t>
    </dgm:pt>
    <dgm:pt modelId="{F4AF0678-F067-499D-AAB5-4764CB2AA555}" type="parTrans" cxnId="{9BEB31B0-AE3F-4C91-B8F5-9E79CA00C3F9}">
      <dgm:prSet/>
      <dgm:spPr/>
      <dgm:t>
        <a:bodyPr/>
        <a:lstStyle/>
        <a:p>
          <a:endParaRPr lang="ru-RU"/>
        </a:p>
      </dgm:t>
    </dgm:pt>
    <dgm:pt modelId="{8BF43A72-4E30-47D4-8E57-FA10A5409CF8}" type="sibTrans" cxnId="{9BEB31B0-AE3F-4C91-B8F5-9E79CA00C3F9}">
      <dgm:prSet/>
      <dgm:spPr/>
      <dgm:t>
        <a:bodyPr/>
        <a:lstStyle/>
        <a:p>
          <a:endParaRPr lang="ru-RU"/>
        </a:p>
      </dgm:t>
    </dgm:pt>
    <dgm:pt modelId="{7774DAE0-BDDB-4165-A49F-E6435CFC504E}">
      <dgm:prSet custT="1"/>
      <dgm:spPr/>
      <dgm:t>
        <a:bodyPr/>
        <a:lstStyle/>
        <a:p>
          <a:pPr rtl="0"/>
          <a:r>
            <a:rPr lang="ru-RU" sz="2800" b="1" dirty="0" smtClean="0"/>
            <a:t>КБК фиксированного взноса на ОПС           182 1 02 02140 06 1110 160</a:t>
          </a:r>
          <a:endParaRPr lang="ru-RU" sz="2800" b="1" dirty="0"/>
        </a:p>
      </dgm:t>
    </dgm:pt>
    <dgm:pt modelId="{61F5C4D8-0048-42BB-997A-8D1D9DC2742B}" type="parTrans" cxnId="{FC6819D9-090E-4832-9751-FF72F61B3380}">
      <dgm:prSet/>
      <dgm:spPr/>
      <dgm:t>
        <a:bodyPr/>
        <a:lstStyle/>
        <a:p>
          <a:endParaRPr lang="ru-RU"/>
        </a:p>
      </dgm:t>
    </dgm:pt>
    <dgm:pt modelId="{2F3E2FBD-31A9-476A-845C-F7A7B63F571F}" type="sibTrans" cxnId="{FC6819D9-090E-4832-9751-FF72F61B3380}">
      <dgm:prSet/>
      <dgm:spPr/>
      <dgm:t>
        <a:bodyPr/>
        <a:lstStyle/>
        <a:p>
          <a:endParaRPr lang="ru-RU"/>
        </a:p>
      </dgm:t>
    </dgm:pt>
    <dgm:pt modelId="{A5CD670F-BDD0-44C6-BF03-B36A195D992C}">
      <dgm:prSet custT="1"/>
      <dgm:spPr/>
      <dgm:t>
        <a:bodyPr/>
        <a:lstStyle/>
        <a:p>
          <a:pPr rtl="0"/>
          <a:endParaRPr lang="ru-RU" sz="1400" dirty="0"/>
        </a:p>
      </dgm:t>
    </dgm:pt>
    <dgm:pt modelId="{630AEE85-97A8-4F7A-A405-7FCECDDAFEF8}" type="parTrans" cxnId="{6FD71C3D-3DD7-4861-9F49-0F42E15BD158}">
      <dgm:prSet/>
      <dgm:spPr/>
      <dgm:t>
        <a:bodyPr/>
        <a:lstStyle/>
        <a:p>
          <a:endParaRPr lang="ru-RU"/>
        </a:p>
      </dgm:t>
    </dgm:pt>
    <dgm:pt modelId="{F8CC9C74-5D86-46FC-9D5A-492E02FF9FF3}" type="sibTrans" cxnId="{6FD71C3D-3DD7-4861-9F49-0F42E15BD158}">
      <dgm:prSet/>
      <dgm:spPr/>
      <dgm:t>
        <a:bodyPr/>
        <a:lstStyle/>
        <a:p>
          <a:endParaRPr lang="ru-RU"/>
        </a:p>
      </dgm:t>
    </dgm:pt>
    <dgm:pt modelId="{6D1B7FC8-A0BD-48A7-8C47-0982A6362678}">
      <dgm:prSet custT="1"/>
      <dgm:spPr/>
      <dgm:t>
        <a:bodyPr/>
        <a:lstStyle/>
        <a:p>
          <a:pPr rtl="0"/>
          <a:endParaRPr lang="ru-RU" sz="2400" dirty="0"/>
        </a:p>
      </dgm:t>
    </dgm:pt>
    <dgm:pt modelId="{03ECEE2A-0AEF-43F5-8280-BD56095BCBDF}" type="parTrans" cxnId="{FE7F28F1-1EB9-46FA-B189-63AA98A7C2E1}">
      <dgm:prSet/>
      <dgm:spPr/>
      <dgm:t>
        <a:bodyPr/>
        <a:lstStyle/>
        <a:p>
          <a:endParaRPr lang="ru-RU"/>
        </a:p>
      </dgm:t>
    </dgm:pt>
    <dgm:pt modelId="{776DFA79-C9E7-43DC-B910-E2110A135A95}" type="sibTrans" cxnId="{FE7F28F1-1EB9-46FA-B189-63AA98A7C2E1}">
      <dgm:prSet/>
      <dgm:spPr/>
      <dgm:t>
        <a:bodyPr/>
        <a:lstStyle/>
        <a:p>
          <a:endParaRPr lang="ru-RU"/>
        </a:p>
      </dgm:t>
    </dgm:pt>
    <dgm:pt modelId="{83AABEC1-2F9E-4E5C-B741-CB08E175CB80}">
      <dgm:prSet custT="1"/>
      <dgm:spPr/>
      <dgm:t>
        <a:bodyPr/>
        <a:lstStyle/>
        <a:p>
          <a:pPr rtl="0"/>
          <a:endParaRPr lang="ru-RU" sz="1400" dirty="0"/>
        </a:p>
      </dgm:t>
    </dgm:pt>
    <dgm:pt modelId="{79CA795F-646A-433A-AD7B-FA220EC3D37D}" type="parTrans" cxnId="{0BB90FBB-CCF6-41BC-9DBD-D29EA55BDE85}">
      <dgm:prSet/>
      <dgm:spPr/>
      <dgm:t>
        <a:bodyPr/>
        <a:lstStyle/>
        <a:p>
          <a:endParaRPr lang="ru-RU"/>
        </a:p>
      </dgm:t>
    </dgm:pt>
    <dgm:pt modelId="{C5783030-F8D6-49F9-98C7-1E9E690A68E5}" type="sibTrans" cxnId="{0BB90FBB-CCF6-41BC-9DBD-D29EA55BDE85}">
      <dgm:prSet/>
      <dgm:spPr/>
      <dgm:t>
        <a:bodyPr/>
        <a:lstStyle/>
        <a:p>
          <a:endParaRPr lang="ru-RU"/>
        </a:p>
      </dgm:t>
    </dgm:pt>
    <dgm:pt modelId="{E9BE3506-342B-461E-B59D-2F901655749F}">
      <dgm:prSet custT="1"/>
      <dgm:spPr/>
      <dgm:t>
        <a:bodyPr/>
        <a:lstStyle/>
        <a:p>
          <a:pPr rtl="0"/>
          <a:endParaRPr lang="ru-RU" sz="1400" dirty="0"/>
        </a:p>
      </dgm:t>
    </dgm:pt>
    <dgm:pt modelId="{E203A7AF-4296-4EBE-B61A-9FA548C62531}" type="parTrans" cxnId="{EDEB883D-DD58-435F-BABD-7EA43074C1B4}">
      <dgm:prSet/>
      <dgm:spPr/>
      <dgm:t>
        <a:bodyPr/>
        <a:lstStyle/>
        <a:p>
          <a:endParaRPr lang="ru-RU"/>
        </a:p>
      </dgm:t>
    </dgm:pt>
    <dgm:pt modelId="{FE6592A9-2C0A-404E-B6C4-23AE0AB253F7}" type="sibTrans" cxnId="{EDEB883D-DD58-435F-BABD-7EA43074C1B4}">
      <dgm:prSet/>
      <dgm:spPr/>
      <dgm:t>
        <a:bodyPr/>
        <a:lstStyle/>
        <a:p>
          <a:endParaRPr lang="ru-RU"/>
        </a:p>
      </dgm:t>
    </dgm:pt>
    <dgm:pt modelId="{FB995104-3254-40D0-8314-27E489C08F91}">
      <dgm:prSet custT="1"/>
      <dgm:spPr/>
      <dgm:t>
        <a:bodyPr/>
        <a:lstStyle/>
        <a:p>
          <a:pPr rtl="0"/>
          <a:r>
            <a:rPr lang="ru-RU" sz="2800" b="1" dirty="0" smtClean="0"/>
            <a:t>КБК фиксированного взноса на ОМС                182 1 02 02103 08 1013 160</a:t>
          </a:r>
          <a:endParaRPr lang="ru-RU" sz="2800" b="1" dirty="0"/>
        </a:p>
      </dgm:t>
    </dgm:pt>
    <dgm:pt modelId="{DABD7C96-91C9-4475-A3D2-B6AB105EA588}" type="parTrans" cxnId="{6CE06FA0-3791-4B17-94FC-25668BB9B34A}">
      <dgm:prSet/>
      <dgm:spPr/>
      <dgm:t>
        <a:bodyPr/>
        <a:lstStyle/>
        <a:p>
          <a:endParaRPr lang="ru-RU"/>
        </a:p>
      </dgm:t>
    </dgm:pt>
    <dgm:pt modelId="{DAF5A315-CBCB-4985-A61D-12B2618EF0C2}" type="sibTrans" cxnId="{6CE06FA0-3791-4B17-94FC-25668BB9B34A}">
      <dgm:prSet/>
      <dgm:spPr/>
      <dgm:t>
        <a:bodyPr/>
        <a:lstStyle/>
        <a:p>
          <a:endParaRPr lang="ru-RU"/>
        </a:p>
      </dgm:t>
    </dgm:pt>
    <dgm:pt modelId="{07E1619F-D239-4677-94C7-D836BC373F75}">
      <dgm:prSet custT="1"/>
      <dgm:spPr/>
      <dgm:t>
        <a:bodyPr/>
        <a:lstStyle/>
        <a:p>
          <a:pPr rtl="0"/>
          <a:endParaRPr lang="ru-RU" sz="2400" dirty="0"/>
        </a:p>
      </dgm:t>
    </dgm:pt>
    <dgm:pt modelId="{38C7A279-C751-4172-B840-9B4B41DFB721}" type="parTrans" cxnId="{EFE04AA5-5839-48EE-98AC-513600AC9257}">
      <dgm:prSet/>
      <dgm:spPr/>
      <dgm:t>
        <a:bodyPr/>
        <a:lstStyle/>
        <a:p>
          <a:endParaRPr lang="ru-RU"/>
        </a:p>
      </dgm:t>
    </dgm:pt>
    <dgm:pt modelId="{E9C97B44-DAEA-4706-8D29-D6A424E72B8F}" type="sibTrans" cxnId="{EFE04AA5-5839-48EE-98AC-513600AC9257}">
      <dgm:prSet/>
      <dgm:spPr/>
      <dgm:t>
        <a:bodyPr/>
        <a:lstStyle/>
        <a:p>
          <a:endParaRPr lang="ru-RU"/>
        </a:p>
      </dgm:t>
    </dgm:pt>
    <dgm:pt modelId="{27AC0DDD-735F-4E9C-A773-E9C3D35BF1DB}">
      <dgm:prSet custT="1"/>
      <dgm:spPr/>
      <dgm:t>
        <a:bodyPr/>
        <a:lstStyle/>
        <a:p>
          <a:pPr rtl="0"/>
          <a:endParaRPr lang="ru-RU" sz="2400" dirty="0"/>
        </a:p>
      </dgm:t>
    </dgm:pt>
    <dgm:pt modelId="{5929693C-96A7-4F37-92D6-FB312588F79A}" type="parTrans" cxnId="{D51AC899-8435-4B88-9307-BC18A2A4F4AC}">
      <dgm:prSet/>
      <dgm:spPr/>
      <dgm:t>
        <a:bodyPr/>
        <a:lstStyle/>
        <a:p>
          <a:endParaRPr lang="ru-RU"/>
        </a:p>
      </dgm:t>
    </dgm:pt>
    <dgm:pt modelId="{FF001D2E-7CBF-423F-8033-33384A81A86C}" type="sibTrans" cxnId="{D51AC899-8435-4B88-9307-BC18A2A4F4AC}">
      <dgm:prSet/>
      <dgm:spPr/>
      <dgm:t>
        <a:bodyPr/>
        <a:lstStyle/>
        <a:p>
          <a:endParaRPr lang="ru-RU"/>
        </a:p>
      </dgm:t>
    </dgm:pt>
    <dgm:pt modelId="{D282DA1C-4ABE-4F0C-9BBF-5F8646A09521}">
      <dgm:prSet custT="1"/>
      <dgm:spPr/>
      <dgm:t>
        <a:bodyPr/>
        <a:lstStyle/>
        <a:p>
          <a:pPr rtl="0"/>
          <a:endParaRPr lang="ru-RU" sz="2800" b="1" dirty="0"/>
        </a:p>
      </dgm:t>
    </dgm:pt>
    <dgm:pt modelId="{00380430-0357-48C7-B0BA-F0492B69FC11}" type="parTrans" cxnId="{86D89FAE-8FD6-4D58-B2B1-AF504A97D67F}">
      <dgm:prSet/>
      <dgm:spPr/>
      <dgm:t>
        <a:bodyPr/>
        <a:lstStyle/>
        <a:p>
          <a:endParaRPr lang="ru-RU"/>
        </a:p>
      </dgm:t>
    </dgm:pt>
    <dgm:pt modelId="{338B0A2B-0C7A-4254-983F-EB026BAFCEB1}" type="sibTrans" cxnId="{86D89FAE-8FD6-4D58-B2B1-AF504A97D67F}">
      <dgm:prSet/>
      <dgm:spPr/>
      <dgm:t>
        <a:bodyPr/>
        <a:lstStyle/>
        <a:p>
          <a:endParaRPr lang="ru-RU"/>
        </a:p>
      </dgm:t>
    </dgm:pt>
    <dgm:pt modelId="{FF7E064A-E843-4B3D-98BB-D7C5C558EE83}">
      <dgm:prSet custT="1"/>
      <dgm:spPr/>
      <dgm:t>
        <a:bodyPr/>
        <a:lstStyle/>
        <a:p>
          <a:pPr rtl="0"/>
          <a:endParaRPr lang="ru-RU" sz="2800" b="1" dirty="0"/>
        </a:p>
      </dgm:t>
    </dgm:pt>
    <dgm:pt modelId="{D94A37C0-BD62-4535-BD05-6BB7A8C09816}" type="parTrans" cxnId="{A20BC86F-FD12-42C2-9961-AEF9649E401D}">
      <dgm:prSet/>
      <dgm:spPr/>
      <dgm:t>
        <a:bodyPr/>
        <a:lstStyle/>
        <a:p>
          <a:endParaRPr lang="ru-RU"/>
        </a:p>
      </dgm:t>
    </dgm:pt>
    <dgm:pt modelId="{9DB29F04-DE06-4710-A962-3252633AFAA3}" type="sibTrans" cxnId="{A20BC86F-FD12-42C2-9961-AEF9649E401D}">
      <dgm:prSet/>
      <dgm:spPr/>
      <dgm:t>
        <a:bodyPr/>
        <a:lstStyle/>
        <a:p>
          <a:endParaRPr lang="ru-RU"/>
        </a:p>
      </dgm:t>
    </dgm:pt>
    <dgm:pt modelId="{6EB2550D-D020-48E3-BA9B-E019D8CDC8EE}" type="pres">
      <dgm:prSet presAssocID="{076CFD11-81C8-4D2E-B730-5BCF977F8E3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27ACB8-C87B-4D34-89A0-19F5112FEB84}" type="pres">
      <dgm:prSet presAssocID="{CD98E1B8-9343-4E23-9924-267FF50243A9}" presName="linNode" presStyleCnt="0"/>
      <dgm:spPr/>
    </dgm:pt>
    <dgm:pt modelId="{64ACA79D-4365-4342-AA09-F3F0C91F77D2}" type="pres">
      <dgm:prSet presAssocID="{CD98E1B8-9343-4E23-9924-267FF50243A9}" presName="parentText" presStyleLbl="node1" presStyleIdx="0" presStyleCnt="1" custScaleX="75450" custLinFactNeighborX="-3735" custLinFactNeighborY="-4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5E64F5-9182-4E46-A36A-7F7193920CE3}" type="pres">
      <dgm:prSet presAssocID="{CD98E1B8-9343-4E23-9924-267FF50243A9}" presName="descendantText" presStyleLbl="alignAccFollowNode1" presStyleIdx="0" presStyleCnt="1" custScaleX="112720" custScaleY="1046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AC7D06-5597-4646-954B-F3909E20A8F3}" type="presOf" srcId="{A5CD670F-BDD0-44C6-BF03-B36A195D992C}" destId="{D45E64F5-9182-4E46-A36A-7F7193920CE3}" srcOrd="0" destOrd="9" presId="urn:microsoft.com/office/officeart/2005/8/layout/vList5"/>
    <dgm:cxn modelId="{6A81AFD2-2E27-4E7C-BBFA-5BD2F280BD98}" type="presOf" srcId="{076CFD11-81C8-4D2E-B730-5BCF977F8E33}" destId="{6EB2550D-D020-48E3-BA9B-E019D8CDC8EE}" srcOrd="0" destOrd="0" presId="urn:microsoft.com/office/officeart/2005/8/layout/vList5"/>
    <dgm:cxn modelId="{D51AC899-8435-4B88-9307-BC18A2A4F4AC}" srcId="{CD98E1B8-9343-4E23-9924-267FF50243A9}" destId="{27AC0DDD-735F-4E9C-A773-E9C3D35BF1DB}" srcOrd="1" destOrd="0" parTransId="{5929693C-96A7-4F37-92D6-FB312588F79A}" sibTransId="{FF001D2E-7CBF-423F-8033-33384A81A86C}"/>
    <dgm:cxn modelId="{8C574083-68A7-43C3-87BA-B9B797BAD7A8}" type="presOf" srcId="{07E1619F-D239-4677-94C7-D836BC373F75}" destId="{D45E64F5-9182-4E46-A36A-7F7193920CE3}" srcOrd="0" destOrd="0" presId="urn:microsoft.com/office/officeart/2005/8/layout/vList5"/>
    <dgm:cxn modelId="{A20BC86F-FD12-42C2-9961-AEF9649E401D}" srcId="{CD98E1B8-9343-4E23-9924-267FF50243A9}" destId="{FF7E064A-E843-4B3D-98BB-D7C5C558EE83}" srcOrd="3" destOrd="0" parTransId="{D94A37C0-BD62-4535-BD05-6BB7A8C09816}" sibTransId="{9DB29F04-DE06-4710-A962-3252633AFAA3}"/>
    <dgm:cxn modelId="{65DB5F02-AD1A-4276-A202-90A7FDACB5FF}" type="presOf" srcId="{FF7E064A-E843-4B3D-98BB-D7C5C558EE83}" destId="{D45E64F5-9182-4E46-A36A-7F7193920CE3}" srcOrd="0" destOrd="3" presId="urn:microsoft.com/office/officeart/2005/8/layout/vList5"/>
    <dgm:cxn modelId="{FE7F28F1-1EB9-46FA-B189-63AA98A7C2E1}" srcId="{CD98E1B8-9343-4E23-9924-267FF50243A9}" destId="{6D1B7FC8-A0BD-48A7-8C47-0982A6362678}" srcOrd="6" destOrd="0" parTransId="{03ECEE2A-0AEF-43F5-8280-BD56095BCBDF}" sibTransId="{776DFA79-C9E7-43DC-B910-E2110A135A95}"/>
    <dgm:cxn modelId="{6CE06FA0-3791-4B17-94FC-25668BB9B34A}" srcId="{CD98E1B8-9343-4E23-9924-267FF50243A9}" destId="{FB995104-3254-40D0-8314-27E489C08F91}" srcOrd="5" destOrd="0" parTransId="{DABD7C96-91C9-4475-A3D2-B6AB105EA588}" sibTransId="{DAF5A315-CBCB-4985-A61D-12B2618EF0C2}"/>
    <dgm:cxn modelId="{F7CB91B3-4FAE-4AC0-91DE-C87257EE3981}" type="presOf" srcId="{6D1B7FC8-A0BD-48A7-8C47-0982A6362678}" destId="{D45E64F5-9182-4E46-A36A-7F7193920CE3}" srcOrd="0" destOrd="6" presId="urn:microsoft.com/office/officeart/2005/8/layout/vList5"/>
    <dgm:cxn modelId="{EB242367-11EF-48F0-AF84-09841CF4EE5C}" type="presOf" srcId="{27AC0DDD-735F-4E9C-A773-E9C3D35BF1DB}" destId="{D45E64F5-9182-4E46-A36A-7F7193920CE3}" srcOrd="0" destOrd="1" presId="urn:microsoft.com/office/officeart/2005/8/layout/vList5"/>
    <dgm:cxn modelId="{6FD71C3D-3DD7-4861-9F49-0F42E15BD158}" srcId="{CD98E1B8-9343-4E23-9924-267FF50243A9}" destId="{A5CD670F-BDD0-44C6-BF03-B36A195D992C}" srcOrd="9" destOrd="0" parTransId="{630AEE85-97A8-4F7A-A405-7FCECDDAFEF8}" sibTransId="{F8CC9C74-5D86-46FC-9D5A-492E02FF9FF3}"/>
    <dgm:cxn modelId="{0B7FE2E8-B953-4DAB-8D13-36EE20C6B05C}" type="presOf" srcId="{7774DAE0-BDDB-4165-A49F-E6435CFC504E}" destId="{D45E64F5-9182-4E46-A36A-7F7193920CE3}" srcOrd="0" destOrd="2" presId="urn:microsoft.com/office/officeart/2005/8/layout/vList5"/>
    <dgm:cxn modelId="{FC6819D9-090E-4832-9751-FF72F61B3380}" srcId="{CD98E1B8-9343-4E23-9924-267FF50243A9}" destId="{7774DAE0-BDDB-4165-A49F-E6435CFC504E}" srcOrd="2" destOrd="0" parTransId="{61F5C4D8-0048-42BB-997A-8D1D9DC2742B}" sibTransId="{2F3E2FBD-31A9-476A-845C-F7A7B63F571F}"/>
    <dgm:cxn modelId="{F8414E93-126D-4BC2-A5E5-F0544AFE9062}" type="presOf" srcId="{FB995104-3254-40D0-8314-27E489C08F91}" destId="{D45E64F5-9182-4E46-A36A-7F7193920CE3}" srcOrd="0" destOrd="5" presId="urn:microsoft.com/office/officeart/2005/8/layout/vList5"/>
    <dgm:cxn modelId="{77DE3549-8AE7-4CC0-95FE-E0090BD0B07F}" type="presOf" srcId="{83AABEC1-2F9E-4E5C-B741-CB08E175CB80}" destId="{D45E64F5-9182-4E46-A36A-7F7193920CE3}" srcOrd="0" destOrd="7" presId="urn:microsoft.com/office/officeart/2005/8/layout/vList5"/>
    <dgm:cxn modelId="{44D62102-6371-4446-80C1-A3F5F078BE84}" type="presOf" srcId="{E9BE3506-342B-461E-B59D-2F901655749F}" destId="{D45E64F5-9182-4E46-A36A-7F7193920CE3}" srcOrd="0" destOrd="8" presId="urn:microsoft.com/office/officeart/2005/8/layout/vList5"/>
    <dgm:cxn modelId="{EFE04AA5-5839-48EE-98AC-513600AC9257}" srcId="{CD98E1B8-9343-4E23-9924-267FF50243A9}" destId="{07E1619F-D239-4677-94C7-D836BC373F75}" srcOrd="0" destOrd="0" parTransId="{38C7A279-C751-4172-B840-9B4B41DFB721}" sibTransId="{E9C97B44-DAEA-4706-8D29-D6A424E72B8F}"/>
    <dgm:cxn modelId="{8FBB0489-A090-4373-B1A9-7B30D4DFDAEB}" type="presOf" srcId="{D282DA1C-4ABE-4F0C-9BBF-5F8646A09521}" destId="{D45E64F5-9182-4E46-A36A-7F7193920CE3}" srcOrd="0" destOrd="4" presId="urn:microsoft.com/office/officeart/2005/8/layout/vList5"/>
    <dgm:cxn modelId="{86D89FAE-8FD6-4D58-B2B1-AF504A97D67F}" srcId="{CD98E1B8-9343-4E23-9924-267FF50243A9}" destId="{D282DA1C-4ABE-4F0C-9BBF-5F8646A09521}" srcOrd="4" destOrd="0" parTransId="{00380430-0357-48C7-B0BA-F0492B69FC11}" sibTransId="{338B0A2B-0C7A-4254-983F-EB026BAFCEB1}"/>
    <dgm:cxn modelId="{0BB90FBB-CCF6-41BC-9DBD-D29EA55BDE85}" srcId="{CD98E1B8-9343-4E23-9924-267FF50243A9}" destId="{83AABEC1-2F9E-4E5C-B741-CB08E175CB80}" srcOrd="7" destOrd="0" parTransId="{79CA795F-646A-433A-AD7B-FA220EC3D37D}" sibTransId="{C5783030-F8D6-49F9-98C7-1E9E690A68E5}"/>
    <dgm:cxn modelId="{9BEB31B0-AE3F-4C91-B8F5-9E79CA00C3F9}" srcId="{076CFD11-81C8-4D2E-B730-5BCF977F8E33}" destId="{CD98E1B8-9343-4E23-9924-267FF50243A9}" srcOrd="0" destOrd="0" parTransId="{F4AF0678-F067-499D-AAB5-4764CB2AA555}" sibTransId="{8BF43A72-4E30-47D4-8E57-FA10A5409CF8}"/>
    <dgm:cxn modelId="{EDEB883D-DD58-435F-BABD-7EA43074C1B4}" srcId="{CD98E1B8-9343-4E23-9924-267FF50243A9}" destId="{E9BE3506-342B-461E-B59D-2F901655749F}" srcOrd="8" destOrd="0" parTransId="{E203A7AF-4296-4EBE-B61A-9FA548C62531}" sibTransId="{FE6592A9-2C0A-404E-B6C4-23AE0AB253F7}"/>
    <dgm:cxn modelId="{7331A163-6019-4486-A177-3F48DBF4F7D6}" type="presOf" srcId="{CD98E1B8-9343-4E23-9924-267FF50243A9}" destId="{64ACA79D-4365-4342-AA09-F3F0C91F77D2}" srcOrd="0" destOrd="0" presId="urn:microsoft.com/office/officeart/2005/8/layout/vList5"/>
    <dgm:cxn modelId="{975AA934-3D40-4DF4-9FB0-994B042FB78C}" type="presParOf" srcId="{6EB2550D-D020-48E3-BA9B-E019D8CDC8EE}" destId="{6A27ACB8-C87B-4D34-89A0-19F5112FEB84}" srcOrd="0" destOrd="0" presId="urn:microsoft.com/office/officeart/2005/8/layout/vList5"/>
    <dgm:cxn modelId="{0895E978-53C3-4E3A-BEF4-BF0288979A29}" type="presParOf" srcId="{6A27ACB8-C87B-4D34-89A0-19F5112FEB84}" destId="{64ACA79D-4365-4342-AA09-F3F0C91F77D2}" srcOrd="0" destOrd="0" presId="urn:microsoft.com/office/officeart/2005/8/layout/vList5"/>
    <dgm:cxn modelId="{67895983-0B1D-49DE-88F9-C6219FDBF924}" type="presParOf" srcId="{6A27ACB8-C87B-4D34-89A0-19F5112FEB84}" destId="{D45E64F5-9182-4E46-A36A-7F7193920CE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4D6E05E-BDC2-4254-B5A2-53B03F62719F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827253-317B-4E82-9482-6626BEB3CEBD}">
      <dgm:prSet custT="1"/>
      <dgm:spPr/>
      <dgm:t>
        <a:bodyPr/>
        <a:lstStyle/>
        <a:p>
          <a:pPr rtl="0"/>
          <a:r>
            <a:rPr lang="ru-RU" sz="1600" b="1" i="1" dirty="0" smtClean="0"/>
            <a:t>Письмо ФНС от</a:t>
          </a:r>
          <a:r>
            <a:rPr lang="en-US" sz="1600" b="1" i="1" dirty="0" smtClean="0"/>
            <a:t> </a:t>
          </a:r>
          <a:r>
            <a:rPr lang="ru-RU" sz="1600" b="1" i="1" dirty="0" smtClean="0"/>
            <a:t>29.12.2020 </a:t>
          </a:r>
          <a:endParaRPr lang="en-US" sz="1600" b="1" i="1" dirty="0" smtClean="0"/>
        </a:p>
        <a:p>
          <a:pPr rtl="0"/>
          <a:r>
            <a:rPr lang="ru-RU" sz="1600" b="1" i="1" dirty="0" smtClean="0"/>
            <a:t>№ КВ-4-3/21782@</a:t>
          </a:r>
          <a:endParaRPr lang="ru-RU" sz="1600" dirty="0"/>
        </a:p>
      </dgm:t>
    </dgm:pt>
    <dgm:pt modelId="{143F4337-C137-4A55-BC19-1B0731E09B80}" type="parTrans" cxnId="{EFC2B0DB-70A6-452A-BFA5-CC455F170865}">
      <dgm:prSet/>
      <dgm:spPr/>
      <dgm:t>
        <a:bodyPr/>
        <a:lstStyle/>
        <a:p>
          <a:endParaRPr lang="ru-RU"/>
        </a:p>
      </dgm:t>
    </dgm:pt>
    <dgm:pt modelId="{9576C742-D119-433B-9254-BA1F096B0FD4}" type="sibTrans" cxnId="{EFC2B0DB-70A6-452A-BFA5-CC455F170865}">
      <dgm:prSet/>
      <dgm:spPr/>
      <dgm:t>
        <a:bodyPr/>
        <a:lstStyle/>
        <a:p>
          <a:endParaRPr lang="ru-RU"/>
        </a:p>
      </dgm:t>
    </dgm:pt>
    <dgm:pt modelId="{50BBB4D1-D539-4F87-BC67-76F25A4D1EA1}" type="pres">
      <dgm:prSet presAssocID="{64D6E05E-BDC2-4254-B5A2-53B03F62719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D6A0D1-F1BB-4D8B-A56E-0DC2963D1991}" type="pres">
      <dgm:prSet presAssocID="{81827253-317B-4E82-9482-6626BEB3CEB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7FF6DD-A376-483A-BFAD-CFEC73CD56C3}" type="presOf" srcId="{81827253-317B-4E82-9482-6626BEB3CEBD}" destId="{C7D6A0D1-F1BB-4D8B-A56E-0DC2963D1991}" srcOrd="0" destOrd="0" presId="urn:microsoft.com/office/officeart/2005/8/layout/vList2"/>
    <dgm:cxn modelId="{EFC2B0DB-70A6-452A-BFA5-CC455F170865}" srcId="{64D6E05E-BDC2-4254-B5A2-53B03F62719F}" destId="{81827253-317B-4E82-9482-6626BEB3CEBD}" srcOrd="0" destOrd="0" parTransId="{143F4337-C137-4A55-BC19-1B0731E09B80}" sibTransId="{9576C742-D119-433B-9254-BA1F096B0FD4}"/>
    <dgm:cxn modelId="{B1510827-6F52-4E39-A42A-D442E2AC06A5}" type="presOf" srcId="{64D6E05E-BDC2-4254-B5A2-53B03F62719F}" destId="{50BBB4D1-D539-4F87-BC67-76F25A4D1EA1}" srcOrd="0" destOrd="0" presId="urn:microsoft.com/office/officeart/2005/8/layout/vList2"/>
    <dgm:cxn modelId="{ED7FB442-29D2-4B6D-B34B-455668D27D80}" type="presParOf" srcId="{50BBB4D1-D539-4F87-BC67-76F25A4D1EA1}" destId="{C7D6A0D1-F1BB-4D8B-A56E-0DC2963D199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3DE7EF0-5DAB-49EE-AB14-C42632B7AC95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9CC23F-C0BD-4554-AD11-62D1197D1510}">
      <dgm:prSet custT="1"/>
      <dgm:spPr/>
      <dgm:t>
        <a:bodyPr/>
        <a:lstStyle/>
        <a:p>
          <a:pPr rtl="0"/>
          <a:r>
            <a:rPr lang="ru-RU" sz="1600" b="1" i="1" dirty="0" smtClean="0"/>
            <a:t>Письмо ФНС от 23.12.2020 </a:t>
          </a:r>
          <a:endParaRPr lang="en-US" sz="1600" b="1" i="1" dirty="0" smtClean="0"/>
        </a:p>
        <a:p>
          <a:pPr rtl="0"/>
          <a:r>
            <a:rPr lang="ru-RU" sz="1600" b="1" i="1" dirty="0" smtClean="0"/>
            <a:t>№</a:t>
          </a:r>
          <a:r>
            <a:rPr lang="en-US" sz="1600" b="1" i="1" dirty="0" smtClean="0"/>
            <a:t> </a:t>
          </a:r>
          <a:r>
            <a:rPr lang="ru-RU" sz="1600" b="1" i="1" dirty="0" smtClean="0"/>
            <a:t>КВ-4-3/21216@</a:t>
          </a:r>
          <a:endParaRPr lang="ru-RU" sz="1600" dirty="0"/>
        </a:p>
      </dgm:t>
    </dgm:pt>
    <dgm:pt modelId="{A8E8142B-4761-4FF5-B370-87DF5B1830F1}" type="parTrans" cxnId="{6F754E36-BC2C-48F9-87EC-C2FF80817B62}">
      <dgm:prSet/>
      <dgm:spPr/>
      <dgm:t>
        <a:bodyPr/>
        <a:lstStyle/>
        <a:p>
          <a:endParaRPr lang="ru-RU"/>
        </a:p>
      </dgm:t>
    </dgm:pt>
    <dgm:pt modelId="{85B4B8D6-8B5F-4F4E-B8FC-DBDD7B5201EE}" type="sibTrans" cxnId="{6F754E36-BC2C-48F9-87EC-C2FF80817B62}">
      <dgm:prSet/>
      <dgm:spPr/>
      <dgm:t>
        <a:bodyPr/>
        <a:lstStyle/>
        <a:p>
          <a:endParaRPr lang="ru-RU"/>
        </a:p>
      </dgm:t>
    </dgm:pt>
    <dgm:pt modelId="{047BFCC7-B023-4155-A0A3-E1EABCB2B0BC}" type="pres">
      <dgm:prSet presAssocID="{23DE7EF0-5DAB-49EE-AB14-C42632B7AC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E66738-751B-48DD-B8B0-27557A2E57E6}" type="pres">
      <dgm:prSet presAssocID="{819CC23F-C0BD-4554-AD11-62D1197D1510}" presName="parentText" presStyleLbl="node1" presStyleIdx="0" presStyleCnt="1" custScaleY="7813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2E0122-3569-4E64-8B4B-1F69A65B497A}" type="presOf" srcId="{23DE7EF0-5DAB-49EE-AB14-C42632B7AC95}" destId="{047BFCC7-B023-4155-A0A3-E1EABCB2B0BC}" srcOrd="0" destOrd="0" presId="urn:microsoft.com/office/officeart/2005/8/layout/vList2"/>
    <dgm:cxn modelId="{84A6F9B5-42D7-44FC-8ED9-23735D880968}" type="presOf" srcId="{819CC23F-C0BD-4554-AD11-62D1197D1510}" destId="{16E66738-751B-48DD-B8B0-27557A2E57E6}" srcOrd="0" destOrd="0" presId="urn:microsoft.com/office/officeart/2005/8/layout/vList2"/>
    <dgm:cxn modelId="{6F754E36-BC2C-48F9-87EC-C2FF80817B62}" srcId="{23DE7EF0-5DAB-49EE-AB14-C42632B7AC95}" destId="{819CC23F-C0BD-4554-AD11-62D1197D1510}" srcOrd="0" destOrd="0" parTransId="{A8E8142B-4761-4FF5-B370-87DF5B1830F1}" sibTransId="{85B4B8D6-8B5F-4F4E-B8FC-DBDD7B5201EE}"/>
    <dgm:cxn modelId="{ED819853-93FA-4D68-A45C-A6079DDA2CC1}" type="presParOf" srcId="{047BFCC7-B023-4155-A0A3-E1EABCB2B0BC}" destId="{16E66738-751B-48DD-B8B0-27557A2E57E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8D9B7B4-6A4E-4DE7-86FD-D32922BC5FC6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89215DE-4173-49F8-B9E0-6E05C8A62490}">
      <dgm:prSet custT="1"/>
      <dgm:spPr/>
      <dgm:t>
        <a:bodyPr/>
        <a:lstStyle/>
        <a:p>
          <a:pPr rtl="0"/>
          <a:r>
            <a:rPr lang="ru-RU" sz="1400" b="1" i="1" dirty="0" smtClean="0"/>
            <a:t>Письмо ФНС от 25.02.2121 </a:t>
          </a:r>
          <a:endParaRPr lang="en-US" sz="1400" b="1" i="1" dirty="0" smtClean="0"/>
        </a:p>
        <a:p>
          <a:pPr rtl="0"/>
          <a:r>
            <a:rPr lang="ru-RU" sz="1400" b="1" i="1" dirty="0" smtClean="0"/>
            <a:t>№СД-4-3/2355@</a:t>
          </a:r>
        </a:p>
        <a:p>
          <a:r>
            <a:rPr lang="ru-RU" sz="1400" b="1" i="1" dirty="0" smtClean="0"/>
            <a:t>Письмо ФНС от 15.02.2021 </a:t>
          </a:r>
          <a:endParaRPr lang="en-US" sz="1400" b="1" i="1" dirty="0" smtClean="0"/>
        </a:p>
        <a:p>
          <a:r>
            <a:rPr lang="ru-RU" sz="1400" b="1" i="1" dirty="0" smtClean="0"/>
            <a:t>№СД-4-3/1846@</a:t>
          </a:r>
        </a:p>
      </dgm:t>
    </dgm:pt>
    <dgm:pt modelId="{A90E773C-3109-4F3C-99A5-C51E22C53EFD}" type="parTrans" cxnId="{E8205E36-8EAD-4E7A-BB13-B36F1C12CCE2}">
      <dgm:prSet/>
      <dgm:spPr/>
      <dgm:t>
        <a:bodyPr/>
        <a:lstStyle/>
        <a:p>
          <a:endParaRPr lang="ru-RU"/>
        </a:p>
      </dgm:t>
    </dgm:pt>
    <dgm:pt modelId="{2BF4BF4E-1886-43D6-AF33-C327FD842407}" type="sibTrans" cxnId="{E8205E36-8EAD-4E7A-BB13-B36F1C12CCE2}">
      <dgm:prSet/>
      <dgm:spPr/>
      <dgm:t>
        <a:bodyPr/>
        <a:lstStyle/>
        <a:p>
          <a:endParaRPr lang="ru-RU"/>
        </a:p>
      </dgm:t>
    </dgm:pt>
    <dgm:pt modelId="{DFB09F5D-C551-4271-8D5E-A3DCA3B4C80C}" type="pres">
      <dgm:prSet presAssocID="{C8D9B7B4-6A4E-4DE7-86FD-D32922BC5FC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32D98AD-F39F-4905-81B0-1A73527E22CD}" type="pres">
      <dgm:prSet presAssocID="{589215DE-4173-49F8-B9E0-6E05C8A62490}" presName="parentText" presStyleLbl="node1" presStyleIdx="0" presStyleCnt="1" custScaleY="3388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01565C-D554-4B1A-A507-9B3BE264D8D1}" type="presOf" srcId="{C8D9B7B4-6A4E-4DE7-86FD-D32922BC5FC6}" destId="{DFB09F5D-C551-4271-8D5E-A3DCA3B4C80C}" srcOrd="0" destOrd="0" presId="urn:microsoft.com/office/officeart/2005/8/layout/vList2"/>
    <dgm:cxn modelId="{E8205E36-8EAD-4E7A-BB13-B36F1C12CCE2}" srcId="{C8D9B7B4-6A4E-4DE7-86FD-D32922BC5FC6}" destId="{589215DE-4173-49F8-B9E0-6E05C8A62490}" srcOrd="0" destOrd="0" parTransId="{A90E773C-3109-4F3C-99A5-C51E22C53EFD}" sibTransId="{2BF4BF4E-1886-43D6-AF33-C327FD842407}"/>
    <dgm:cxn modelId="{DCEC5BFC-2C75-4250-AA64-558C49295FCE}" type="presOf" srcId="{589215DE-4173-49F8-B9E0-6E05C8A62490}" destId="{532D98AD-F39F-4905-81B0-1A73527E22CD}" srcOrd="0" destOrd="0" presId="urn:microsoft.com/office/officeart/2005/8/layout/vList2"/>
    <dgm:cxn modelId="{64550F4C-0336-403F-B3B4-4F4A3A16498B}" type="presParOf" srcId="{DFB09F5D-C551-4271-8D5E-A3DCA3B4C80C}" destId="{532D98AD-F39F-4905-81B0-1A73527E22C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FEEBDCC-C794-4D0E-BA0B-4DB14D5B3E7C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B325BAA-3230-4FAD-9FB4-E2442ED9AE78}">
      <dgm:prSet custT="1"/>
      <dgm:spPr/>
      <dgm:t>
        <a:bodyPr/>
        <a:lstStyle/>
        <a:p>
          <a:pPr rtl="0"/>
          <a:r>
            <a:rPr lang="ru-RU" sz="1600" b="1" i="1" dirty="0" smtClean="0"/>
            <a:t>Письмо ФНС от 03.06.2013 </a:t>
          </a:r>
          <a:endParaRPr lang="en-US" sz="1600" b="1" i="1" dirty="0" smtClean="0"/>
        </a:p>
        <a:p>
          <a:pPr rtl="0"/>
          <a:r>
            <a:rPr lang="ru-RU" sz="1600" b="1" i="1" dirty="0" smtClean="0"/>
            <a:t>№ ЕД-4-3/10021 </a:t>
          </a:r>
          <a:endParaRPr lang="ru-RU" sz="1600" dirty="0"/>
        </a:p>
      </dgm:t>
    </dgm:pt>
    <dgm:pt modelId="{C0456078-0E07-4075-B712-62B968A466D8}" type="parTrans" cxnId="{A9605572-1936-4F4C-8DBA-263064145461}">
      <dgm:prSet/>
      <dgm:spPr/>
      <dgm:t>
        <a:bodyPr/>
        <a:lstStyle/>
        <a:p>
          <a:endParaRPr lang="ru-RU"/>
        </a:p>
      </dgm:t>
    </dgm:pt>
    <dgm:pt modelId="{35353F00-D2BF-428E-9E3C-79F2E4A60A7C}" type="sibTrans" cxnId="{A9605572-1936-4F4C-8DBA-263064145461}">
      <dgm:prSet/>
      <dgm:spPr/>
      <dgm:t>
        <a:bodyPr/>
        <a:lstStyle/>
        <a:p>
          <a:endParaRPr lang="ru-RU"/>
        </a:p>
      </dgm:t>
    </dgm:pt>
    <dgm:pt modelId="{7FC3E523-7633-4FD3-96FD-2F4CBC4B3E22}" type="pres">
      <dgm:prSet presAssocID="{DFEEBDCC-C794-4D0E-BA0B-4DB14D5B3E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6CB0C2-DF50-40EC-A62B-ECE6467EBD70}" type="pres">
      <dgm:prSet presAssocID="{9B325BAA-3230-4FAD-9FB4-E2442ED9AE78}" presName="parentText" presStyleLbl="node1" presStyleIdx="0" presStyleCnt="1" custScaleY="5231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2F198C-0D2C-4D1C-B23E-E374DDBEA456}" type="presOf" srcId="{DFEEBDCC-C794-4D0E-BA0B-4DB14D5B3E7C}" destId="{7FC3E523-7633-4FD3-96FD-2F4CBC4B3E22}" srcOrd="0" destOrd="0" presId="urn:microsoft.com/office/officeart/2005/8/layout/vList2"/>
    <dgm:cxn modelId="{A9605572-1936-4F4C-8DBA-263064145461}" srcId="{DFEEBDCC-C794-4D0E-BA0B-4DB14D5B3E7C}" destId="{9B325BAA-3230-4FAD-9FB4-E2442ED9AE78}" srcOrd="0" destOrd="0" parTransId="{C0456078-0E07-4075-B712-62B968A466D8}" sibTransId="{35353F00-D2BF-428E-9E3C-79F2E4A60A7C}"/>
    <dgm:cxn modelId="{43F73D97-B8EC-4E59-AC09-B08516712E8B}" type="presOf" srcId="{9B325BAA-3230-4FAD-9FB4-E2442ED9AE78}" destId="{956CB0C2-DF50-40EC-A62B-ECE6467EBD70}" srcOrd="0" destOrd="0" presId="urn:microsoft.com/office/officeart/2005/8/layout/vList2"/>
    <dgm:cxn modelId="{762C71F8-5360-435C-98FD-7377550A31B2}" type="presParOf" srcId="{7FC3E523-7633-4FD3-96FD-2F4CBC4B3E22}" destId="{956CB0C2-DF50-40EC-A62B-ECE6467EBD7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FB8F75-CC54-4F2A-B42D-52E04010DD14}">
      <dsp:nvSpPr>
        <dsp:cNvPr id="0" name=""/>
        <dsp:cNvSpPr/>
      </dsp:nvSpPr>
      <dsp:spPr>
        <a:xfrm>
          <a:off x="1442" y="2919"/>
          <a:ext cx="8923306" cy="10554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1" kern="1200" dirty="0" smtClean="0"/>
            <a:t>Преимущества ПСН</a:t>
          </a:r>
          <a:endParaRPr lang="ru-RU" sz="4000" kern="1200" dirty="0"/>
        </a:p>
      </dsp:txBody>
      <dsp:txXfrm>
        <a:off x="32355" y="33832"/>
        <a:ext cx="8861480" cy="993636"/>
      </dsp:txXfrm>
    </dsp:sp>
    <dsp:sp modelId="{9EB5C099-1C23-427E-9C3A-2E47F7338FE4}">
      <dsp:nvSpPr>
        <dsp:cNvPr id="0" name=""/>
        <dsp:cNvSpPr/>
      </dsp:nvSpPr>
      <dsp:spPr>
        <a:xfrm>
          <a:off x="10802" y="1429856"/>
          <a:ext cx="2098613" cy="40131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/>
            <a:t>размер налога не зависит от фактического дохода</a:t>
          </a:r>
          <a:endParaRPr lang="ru-RU" sz="2400" kern="1200" dirty="0"/>
        </a:p>
      </dsp:txBody>
      <dsp:txXfrm>
        <a:off x="72268" y="1491322"/>
        <a:ext cx="1975681" cy="3890233"/>
      </dsp:txXfrm>
    </dsp:sp>
    <dsp:sp modelId="{705F5E9C-2D81-428F-BB6C-008B6803B130}">
      <dsp:nvSpPr>
        <dsp:cNvPr id="0" name=""/>
        <dsp:cNvSpPr/>
      </dsp:nvSpPr>
      <dsp:spPr>
        <a:xfrm>
          <a:off x="2276340" y="1426936"/>
          <a:ext cx="2098613" cy="40131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/>
            <a:t>не нужно сдавать декларацию по ПСН</a:t>
          </a:r>
          <a:endParaRPr lang="ru-RU" sz="2400" kern="1200" dirty="0"/>
        </a:p>
      </dsp:txBody>
      <dsp:txXfrm>
        <a:off x="2337806" y="1488402"/>
        <a:ext cx="1975681" cy="3890233"/>
      </dsp:txXfrm>
    </dsp:sp>
    <dsp:sp modelId="{94437267-89D3-4BD1-BEF8-93EBB71997C7}">
      <dsp:nvSpPr>
        <dsp:cNvPr id="0" name=""/>
        <dsp:cNvSpPr/>
      </dsp:nvSpPr>
      <dsp:spPr>
        <a:xfrm>
          <a:off x="4551237" y="1426936"/>
          <a:ext cx="2098613" cy="40131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/>
            <a:t>патент можно приобрести на период от одного до двенадцати месяцев включительно в пределах календарного года</a:t>
          </a:r>
          <a:endParaRPr lang="ru-RU" sz="2000" kern="1200" dirty="0"/>
        </a:p>
      </dsp:txBody>
      <dsp:txXfrm>
        <a:off x="4612703" y="1488402"/>
        <a:ext cx="1975681" cy="3890233"/>
      </dsp:txXfrm>
    </dsp:sp>
    <dsp:sp modelId="{8724CD79-5EE6-49C3-8CA8-F63433FBA288}">
      <dsp:nvSpPr>
        <dsp:cNvPr id="0" name=""/>
        <dsp:cNvSpPr/>
      </dsp:nvSpPr>
      <dsp:spPr>
        <a:xfrm>
          <a:off x="6826135" y="1426936"/>
          <a:ext cx="2098613" cy="40131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i="1" kern="1200" dirty="0" smtClean="0"/>
            <a:t>не нужно оплачивать патент сразу</a:t>
          </a:r>
          <a:endParaRPr lang="ru-RU" sz="2500" kern="1200" dirty="0"/>
        </a:p>
      </dsp:txBody>
      <dsp:txXfrm>
        <a:off x="6887601" y="1488402"/>
        <a:ext cx="1975681" cy="38902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FA025F-73F8-451C-AE07-AE23F221F008}">
      <dsp:nvSpPr>
        <dsp:cNvPr id="0" name=""/>
        <dsp:cNvSpPr/>
      </dsp:nvSpPr>
      <dsp:spPr>
        <a:xfrm>
          <a:off x="0" y="4"/>
          <a:ext cx="2526280" cy="563683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kern="1200" dirty="0" smtClean="0"/>
            <a:t>Ограничения при применении ПСН</a:t>
          </a:r>
          <a:endParaRPr lang="ru-RU" sz="2800" kern="1200" dirty="0"/>
        </a:p>
      </dsp:txBody>
      <dsp:txXfrm>
        <a:off x="123323" y="123327"/>
        <a:ext cx="2279634" cy="53901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5E64F5-9182-4E46-A36A-7F7193920CE3}">
      <dsp:nvSpPr>
        <dsp:cNvPr id="0" name=""/>
        <dsp:cNvSpPr/>
      </dsp:nvSpPr>
      <dsp:spPr>
        <a:xfrm rot="5400000">
          <a:off x="4207454" y="-1365166"/>
          <a:ext cx="3255076" cy="662054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kern="1200" dirty="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/>
            <a:t>КБК фиксированного взноса на ОПС           182 1 02 02140 06 1110 160</a:t>
          </a:r>
          <a:endParaRPr lang="ru-RU" sz="2800" b="1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800" b="1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800" b="1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/>
            <a:t>КБК фиксированного взноса на ОМС                182 1 02 02103 08 1013 160</a:t>
          </a:r>
          <a:endParaRPr lang="ru-RU" sz="2800" b="1" kern="1200" dirty="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</dsp:txBody>
      <dsp:txXfrm rot="-5400000">
        <a:off x="2524718" y="476470"/>
        <a:ext cx="6461648" cy="2937276"/>
      </dsp:txXfrm>
    </dsp:sp>
    <dsp:sp modelId="{64ACA79D-4365-4342-AA09-F3F0C91F77D2}">
      <dsp:nvSpPr>
        <dsp:cNvPr id="0" name=""/>
        <dsp:cNvSpPr/>
      </dsp:nvSpPr>
      <dsp:spPr>
        <a:xfrm>
          <a:off x="0" y="0"/>
          <a:ext cx="2492727" cy="388641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i="1" kern="1200" dirty="0" smtClean="0"/>
            <a:t>Взносы на </a:t>
          </a:r>
        </a:p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i="1" kern="1200" dirty="0" smtClean="0"/>
            <a:t>ОПС и ОМС перечисляются в ИФНС двумя отдельными платежами</a:t>
          </a:r>
          <a:endParaRPr lang="ru-RU" sz="2300" kern="1200" dirty="0"/>
        </a:p>
      </dsp:txBody>
      <dsp:txXfrm>
        <a:off x="121685" y="121685"/>
        <a:ext cx="2249357" cy="36430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D6A0D1-F1BB-4D8B-A56E-0DC2963D1991}">
      <dsp:nvSpPr>
        <dsp:cNvPr id="0" name=""/>
        <dsp:cNvSpPr/>
      </dsp:nvSpPr>
      <dsp:spPr>
        <a:xfrm>
          <a:off x="0" y="7833"/>
          <a:ext cx="3024335" cy="101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Письмо ФНС от</a:t>
          </a:r>
          <a:r>
            <a:rPr lang="en-US" sz="1600" b="1" i="1" kern="1200" dirty="0" smtClean="0"/>
            <a:t> </a:t>
          </a:r>
          <a:r>
            <a:rPr lang="ru-RU" sz="1600" b="1" i="1" kern="1200" dirty="0" smtClean="0"/>
            <a:t>29.12.2020 </a:t>
          </a:r>
          <a:endParaRPr lang="en-US" sz="1600" b="1" i="1" kern="1200" dirty="0" smtClean="0"/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№ КВ-4-3/21782@</a:t>
          </a:r>
          <a:endParaRPr lang="ru-RU" sz="1600" kern="1200" dirty="0"/>
        </a:p>
      </dsp:txBody>
      <dsp:txXfrm>
        <a:off x="49347" y="57180"/>
        <a:ext cx="2925641" cy="91218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E66738-751B-48DD-B8B0-27557A2E57E6}">
      <dsp:nvSpPr>
        <dsp:cNvPr id="0" name=""/>
        <dsp:cNvSpPr/>
      </dsp:nvSpPr>
      <dsp:spPr>
        <a:xfrm>
          <a:off x="0" y="80378"/>
          <a:ext cx="3024335" cy="95073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Письмо ФНС от 23.12.2020 </a:t>
          </a:r>
          <a:endParaRPr lang="en-US" sz="1600" b="1" i="1" kern="1200" dirty="0" smtClean="0"/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№</a:t>
          </a:r>
          <a:r>
            <a:rPr lang="en-US" sz="1600" b="1" i="1" kern="1200" dirty="0" smtClean="0"/>
            <a:t> </a:t>
          </a:r>
          <a:r>
            <a:rPr lang="ru-RU" sz="1600" b="1" i="1" kern="1200" dirty="0" smtClean="0"/>
            <a:t>КВ-4-3/21216@</a:t>
          </a:r>
          <a:endParaRPr lang="ru-RU" sz="1600" kern="1200" dirty="0"/>
        </a:p>
      </dsp:txBody>
      <dsp:txXfrm>
        <a:off x="46411" y="126789"/>
        <a:ext cx="2931513" cy="85791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2D98AD-F39F-4905-81B0-1A73527E22CD}">
      <dsp:nvSpPr>
        <dsp:cNvPr id="0" name=""/>
        <dsp:cNvSpPr/>
      </dsp:nvSpPr>
      <dsp:spPr>
        <a:xfrm>
          <a:off x="0" y="568"/>
          <a:ext cx="3024335" cy="116339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 smtClean="0"/>
            <a:t>Письмо ФНС от 25.02.2121 </a:t>
          </a:r>
          <a:endParaRPr lang="en-US" sz="1400" b="1" i="1" kern="1200" dirty="0" smtClean="0"/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 smtClean="0"/>
            <a:t>№СД-4-3/2355@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 smtClean="0"/>
            <a:t>Письмо ФНС от 15.02.2021 </a:t>
          </a:r>
          <a:endParaRPr lang="en-US" sz="1400" b="1" i="1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 smtClean="0"/>
            <a:t>№СД-4-3/1846@</a:t>
          </a:r>
        </a:p>
      </dsp:txBody>
      <dsp:txXfrm>
        <a:off x="56792" y="57360"/>
        <a:ext cx="2910751" cy="104981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6CB0C2-DF50-40EC-A62B-ECE6467EBD70}">
      <dsp:nvSpPr>
        <dsp:cNvPr id="0" name=""/>
        <dsp:cNvSpPr/>
      </dsp:nvSpPr>
      <dsp:spPr>
        <a:xfrm>
          <a:off x="0" y="552"/>
          <a:ext cx="3024335" cy="113023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Письмо ФНС от 03.06.2013 </a:t>
          </a:r>
          <a:endParaRPr lang="en-US" sz="1600" b="1" i="1" kern="1200" dirty="0" smtClean="0"/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№ ЕД-4-3/10021 </a:t>
          </a:r>
          <a:endParaRPr lang="ru-RU" sz="1600" kern="1200" dirty="0"/>
        </a:p>
      </dsp:txBody>
      <dsp:txXfrm>
        <a:off x="55173" y="55725"/>
        <a:ext cx="2913989" cy="10198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0.35949</cdr:x>
      <cdr:y>0.30467</cdr:y>
    </cdr:from>
    <cdr:to>
      <cdr:x>0.57809</cdr:x>
      <cdr:y>0.3838</cdr:y>
    </cdr:to>
    <cdr:sp macro="" textlink="">
      <cdr:nvSpPr>
        <cdr:cNvPr id="2" name="TextBox 1"/>
        <cdr:cNvSpPr txBox="1"/>
      </cdr:nvSpPr>
      <cdr:spPr>
        <a:xfrm xmlns:a="http://schemas.openxmlformats.org/drawingml/2006/main" rot="20028747">
          <a:off x="1314125" y="1081902"/>
          <a:ext cx="799081" cy="2810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12%</a:t>
          </a:r>
          <a:endParaRPr kumimoji="0" lang="ru-RU" sz="16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59" cy="496411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10.03.2021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28" tIns="46214" rIns="92428" bIns="4621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2428" tIns="46214" rIns="92428" bIns="4621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2" y="9430091"/>
            <a:ext cx="2945659" cy="496411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963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436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872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308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744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179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16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2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87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4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436" indent="0">
              <a:buNone/>
              <a:defRPr sz="3200"/>
            </a:lvl2pPr>
            <a:lvl3pPr marL="1042872" indent="0">
              <a:buNone/>
              <a:defRPr sz="2700"/>
            </a:lvl3pPr>
            <a:lvl4pPr marL="1564308" indent="0">
              <a:buNone/>
              <a:defRPr sz="2300"/>
            </a:lvl4pPr>
            <a:lvl5pPr marL="2085744" indent="0">
              <a:buNone/>
              <a:defRPr sz="2300"/>
            </a:lvl5pPr>
            <a:lvl6pPr marL="2607179" indent="0">
              <a:buNone/>
              <a:defRPr sz="2300"/>
            </a:lvl6pPr>
            <a:lvl7pPr marL="3128616" indent="0">
              <a:buNone/>
              <a:defRPr sz="2300"/>
            </a:lvl7pPr>
            <a:lvl8pPr marL="3650052" indent="0">
              <a:buNone/>
              <a:defRPr sz="2300"/>
            </a:lvl8pPr>
            <a:lvl9pPr marL="4171487" indent="0">
              <a:buNone/>
              <a:defRPr sz="23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2109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51"/>
            <a:ext cx="8561139" cy="5324475"/>
          </a:xfrm>
        </p:spPr>
        <p:txBody>
          <a:bodyPr/>
          <a:lstStyle>
            <a:lvl1pPr marL="363474" indent="0">
              <a:buFontTx/>
              <a:buNone/>
              <a:defRPr b="1">
                <a:latin typeface="+mj-lt"/>
              </a:defRPr>
            </a:lvl1pPr>
            <a:lvl2pPr marL="360299" indent="3175">
              <a:defRPr>
                <a:latin typeface="+mj-lt"/>
              </a:defRPr>
            </a:lvl2pPr>
            <a:lvl3pPr marL="628539" indent="-260304">
              <a:tabLst/>
              <a:defRPr>
                <a:latin typeface="+mj-lt"/>
              </a:defRPr>
            </a:lvl3pPr>
            <a:lvl4pPr marL="0" indent="360299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0"/>
            <a:ext cx="1080120" cy="415498"/>
          </a:xfrm>
          <a:prstGeom prst="rect">
            <a:avLst/>
          </a:prstGeom>
          <a:noFill/>
        </p:spPr>
        <p:txBody>
          <a:bodyPr wrap="square" lIns="91424" tIns="45712" rIns="91424" bIns="45712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51"/>
            <a:ext cx="8561139" cy="5324475"/>
          </a:xfrm>
        </p:spPr>
        <p:txBody>
          <a:bodyPr/>
          <a:lstStyle>
            <a:lvl1pPr marL="363474" indent="0">
              <a:buFontTx/>
              <a:buNone/>
              <a:defRPr b="1">
                <a:latin typeface="+mj-lt"/>
              </a:defRPr>
            </a:lvl1pPr>
            <a:lvl2pPr marL="363474" indent="0">
              <a:defRPr>
                <a:latin typeface="+mj-lt"/>
              </a:defRPr>
            </a:lvl2pPr>
            <a:lvl3pPr marL="628539" indent="-260304">
              <a:defRPr>
                <a:latin typeface="+mj-lt"/>
              </a:defRPr>
            </a:lvl3pPr>
            <a:lvl4pPr marL="0" indent="360299">
              <a:defRPr>
                <a:latin typeface="+mj-lt"/>
              </a:defRPr>
            </a:lvl4pPr>
            <a:lvl5pPr marL="143484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2109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9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6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6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2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2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2109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6" cy="720080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2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2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3" y="540272"/>
            <a:ext cx="8588251" cy="1224136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3" y="1764295"/>
            <a:ext cx="8588251" cy="5331830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2"/>
            <a:ext cx="2495127" cy="40256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0" y="7008172"/>
            <a:ext cx="3386243" cy="40256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1" y="6660951"/>
            <a:ext cx="724718" cy="696626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2872" rtl="0" eaLnBrk="1" latinLnBrk="0" hangingPunct="1">
        <a:lnSpc>
          <a:spcPts val="5199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474" indent="0" algn="l" defTabSz="1042872" rtl="0" eaLnBrk="1" latinLnBrk="0" hangingPunct="1">
        <a:spcBef>
          <a:spcPct val="20000"/>
        </a:spcBef>
        <a:buFont typeface="+mj-lt"/>
        <a:buNone/>
        <a:defRPr sz="37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474" indent="0" algn="l" defTabSz="1042872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663" indent="-260304" algn="l" defTabSz="1042872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299" algn="just" defTabSz="1042872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4847" indent="0" algn="l" defTabSz="1042872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898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3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0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06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08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4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79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1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87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Layout" Target="../diagrams/layout6.xml"/><Relationship Id="rId18" Type="http://schemas.openxmlformats.org/officeDocument/2006/relationships/diagramLayout" Target="../diagrams/layout7.xml"/><Relationship Id="rId3" Type="http://schemas.openxmlformats.org/officeDocument/2006/relationships/diagramLayout" Target="../diagrams/layout4.xml"/><Relationship Id="rId21" Type="http://schemas.microsoft.com/office/2007/relationships/diagramDrawing" Target="../diagrams/drawing7.xml"/><Relationship Id="rId7" Type="http://schemas.openxmlformats.org/officeDocument/2006/relationships/diagramData" Target="../diagrams/data5.xml"/><Relationship Id="rId12" Type="http://schemas.openxmlformats.org/officeDocument/2006/relationships/diagramData" Target="../diagrams/data6.xml"/><Relationship Id="rId17" Type="http://schemas.openxmlformats.org/officeDocument/2006/relationships/diagramData" Target="../diagrams/data7.xml"/><Relationship Id="rId2" Type="http://schemas.openxmlformats.org/officeDocument/2006/relationships/diagramData" Target="../diagrams/data4.xml"/><Relationship Id="rId16" Type="http://schemas.microsoft.com/office/2007/relationships/diagramDrawing" Target="../diagrams/drawing6.xml"/><Relationship Id="rId20" Type="http://schemas.openxmlformats.org/officeDocument/2006/relationships/diagramColors" Target="../diagrams/colors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5" Type="http://schemas.openxmlformats.org/officeDocument/2006/relationships/diagramColors" Target="../diagrams/colors6.xml"/><Relationship Id="rId10" Type="http://schemas.openxmlformats.org/officeDocument/2006/relationships/diagramColors" Target="../diagrams/colors5.xml"/><Relationship Id="rId19" Type="http://schemas.openxmlformats.org/officeDocument/2006/relationships/diagramQuickStyle" Target="../diagrams/quickStyle7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801688" y="3708400"/>
            <a:ext cx="9090025" cy="1620838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ru-RU" altLang="ru-RU" sz="2500" dirty="0" smtClean="0"/>
              <a:t>«</a:t>
            </a:r>
            <a:r>
              <a:rPr lang="ru-RU" sz="2800" dirty="0" smtClean="0"/>
              <a:t>Патентная система </a:t>
            </a:r>
            <a:r>
              <a:rPr lang="ru-RU" sz="2800" dirty="0" smtClean="0"/>
              <a:t>налогообложения.            Актуальные вопросы, связанные с применением указанного режима.</a:t>
            </a:r>
            <a:r>
              <a:rPr lang="ru-RU" altLang="ru-RU" sz="2500" dirty="0" smtClean="0"/>
              <a:t>»</a:t>
            </a:r>
            <a:endParaRPr lang="ru-RU" altLang="ru-RU" sz="2500" dirty="0" smtClean="0"/>
          </a:p>
        </p:txBody>
      </p:sp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0196" y="5796855"/>
            <a:ext cx="9217024" cy="1500188"/>
          </a:xfrm>
        </p:spPr>
        <p:txBody>
          <a:bodyPr>
            <a:normAutofit/>
          </a:bodyPr>
          <a:lstStyle/>
          <a:p>
            <a:r>
              <a:rPr lang="ru-RU" altLang="ru-RU" sz="2000" b="1" dirty="0" smtClean="0">
                <a:solidFill>
                  <a:srgbClr val="FFFFFF"/>
                </a:solidFill>
                <a:latin typeface="Calibri" pitchFamily="34" charset="0"/>
              </a:rPr>
              <a:t>Начальник </a:t>
            </a:r>
            <a:r>
              <a:rPr lang="ru-RU" altLang="ru-RU" sz="2000" b="1" dirty="0">
                <a:solidFill>
                  <a:srgbClr val="FFFFFF"/>
                </a:solidFill>
                <a:latin typeface="Calibri" pitchFamily="34" charset="0"/>
              </a:rPr>
              <a:t>отдела налогообложения юридических лиц </a:t>
            </a:r>
            <a:endParaRPr lang="ru-RU" altLang="ru-RU" sz="2000" b="1" dirty="0" smtClean="0">
              <a:solidFill>
                <a:srgbClr val="FFFFFF"/>
              </a:solidFill>
              <a:latin typeface="Calibri" pitchFamily="34" charset="0"/>
            </a:endParaRPr>
          </a:p>
          <a:p>
            <a:r>
              <a:rPr lang="ru-RU" altLang="ru-RU" sz="2000" b="1" dirty="0" smtClean="0">
                <a:solidFill>
                  <a:srgbClr val="FFFFFF"/>
                </a:solidFill>
                <a:latin typeface="Calibri" pitchFamily="34" charset="0"/>
              </a:rPr>
              <a:t>Управления </a:t>
            </a:r>
            <a:r>
              <a:rPr lang="ru-RU" altLang="ru-RU" sz="2000" b="1" dirty="0">
                <a:solidFill>
                  <a:srgbClr val="FFFFFF"/>
                </a:solidFill>
                <a:latin typeface="Calibri" pitchFamily="34" charset="0"/>
              </a:rPr>
              <a:t>ФНС России по Кемеровской </a:t>
            </a:r>
            <a:r>
              <a:rPr lang="ru-RU" altLang="ru-RU" sz="2000" b="1" dirty="0" smtClean="0">
                <a:solidFill>
                  <a:srgbClr val="FFFFFF"/>
                </a:solidFill>
                <a:latin typeface="Calibri" pitchFamily="34" charset="0"/>
              </a:rPr>
              <a:t>области - Кузбассу </a:t>
            </a:r>
            <a:endParaRPr lang="ru-RU" altLang="ru-RU" sz="2000" b="1" dirty="0">
              <a:solidFill>
                <a:srgbClr val="FFFFFF"/>
              </a:solidFill>
              <a:latin typeface="Calibri" pitchFamily="34" charset="0"/>
            </a:endParaRPr>
          </a:p>
          <a:p>
            <a:r>
              <a:rPr lang="ru-RU" altLang="ru-RU" sz="2400" b="1" dirty="0" smtClean="0">
                <a:solidFill>
                  <a:srgbClr val="FFFFFF"/>
                </a:solidFill>
                <a:latin typeface="Calibri" pitchFamily="34" charset="0"/>
              </a:rPr>
              <a:t>Гонтарь Светлана Анатольевна</a:t>
            </a:r>
            <a:endParaRPr lang="ru-RU" altLang="ru-RU" sz="24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86461" y="2771693"/>
            <a:ext cx="4285012" cy="1008063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УПРАВЛЕНИ</a:t>
            </a: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Е</a:t>
            </a:r>
            <a:r>
              <a:rPr lang="ru-RU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ФНС РОССИИ ПО КЕМЕРОВСКОЙ ОБЛАСТИ - КУЗБАССУ</a:t>
            </a:r>
            <a:endParaRPr lang="ru-RU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367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1615593"/>
              </p:ext>
            </p:extLst>
          </p:nvPr>
        </p:nvGraphicFramePr>
        <p:xfrm>
          <a:off x="539058" y="301558"/>
          <a:ext cx="3655514" cy="35510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519518" y="612279"/>
            <a:ext cx="5832648" cy="8640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18982" tIns="59491" rIns="118982" bIns="59491" anchor="ctr"/>
          <a:lstStyle/>
          <a:p>
            <a:pPr algn="ctr" defTabSz="1189814">
              <a:lnSpc>
                <a:spcPts val="1711"/>
              </a:lnSpc>
              <a:defRPr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Виды предпринимательской деятельности </a:t>
            </a:r>
          </a:p>
          <a:p>
            <a:pPr algn="ctr" defTabSz="1189814">
              <a:lnSpc>
                <a:spcPts val="1711"/>
              </a:lnSpc>
              <a:defRPr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 которым выдается патент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1899" y="3852639"/>
            <a:ext cx="3701847" cy="50933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18982" tIns="59491" rIns="118982" bIns="59491" anchor="ctr"/>
          <a:lstStyle/>
          <a:p>
            <a:pPr algn="ctr" defTabSz="1189814">
              <a:defRPr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Количество выданных патентов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6242" y="166279"/>
            <a:ext cx="10357375" cy="446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18982" tIns="59491" rIns="118982" bIns="59491" anchor="ctr"/>
          <a:lstStyle/>
          <a:p>
            <a:pPr algn="ctr" defTabSz="1189814">
              <a:defRPr/>
            </a:pPr>
            <a:r>
              <a:rPr lang="ru-RU" sz="24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Патентная система налогообложения</a:t>
            </a:r>
            <a:endParaRPr lang="ru-RU" sz="24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98228" y="2124447"/>
            <a:ext cx="974659" cy="511085"/>
          </a:xfrm>
          <a:prstGeom prst="rect">
            <a:avLst/>
          </a:prstGeom>
        </p:spPr>
        <p:txBody>
          <a:bodyPr lIns="118982" tIns="59491" rIns="118982" bIns="59491" anchor="ctr"/>
          <a:lstStyle/>
          <a:p>
            <a:pPr algn="ctr" defTabSz="1189814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1514</a:t>
            </a:r>
            <a:endParaRPr lang="ru-RU" sz="14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734740" y="6660951"/>
            <a:ext cx="724889" cy="696616"/>
          </a:xfrm>
          <a:prstGeom prst="rect">
            <a:avLst/>
          </a:prstGeom>
          <a:extLst/>
        </p:spPr>
        <p:txBody>
          <a:bodyPr vert="horz" lIns="104287" tIns="52144" rIns="104287" bIns="52144" rtlCol="0" anchor="ctr">
            <a:normAutofit/>
          </a:bodyPr>
          <a:lstStyle/>
          <a:p>
            <a:r>
              <a:rPr lang="ru-RU" altLang="ru-RU" dirty="0" smtClean="0"/>
              <a:t>1</a:t>
            </a:r>
            <a:endParaRPr lang="ru-RU" altLang="ru-RU" dirty="0"/>
          </a:p>
        </p:txBody>
      </p:sp>
      <p:graphicFrame>
        <p:nvGraphicFramePr>
          <p:cNvPr id="2" name="Диаграмма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8684300"/>
              </p:ext>
            </p:extLst>
          </p:nvPr>
        </p:nvGraphicFramePr>
        <p:xfrm>
          <a:off x="3402484" y="677300"/>
          <a:ext cx="6984776" cy="655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89455" y="677300"/>
            <a:ext cx="3701847" cy="50933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18982" tIns="59491" rIns="118982" bIns="59491" anchor="ctr"/>
          <a:lstStyle/>
          <a:p>
            <a:pPr algn="ctr" defTabSz="1189814">
              <a:defRPr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Количество индивидуальных предпринимателей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40378" y="1613363"/>
            <a:ext cx="844907" cy="367068"/>
          </a:xfrm>
          <a:prstGeom prst="rect">
            <a:avLst/>
          </a:prstGeom>
        </p:spPr>
        <p:txBody>
          <a:bodyPr lIns="118982" tIns="59491" rIns="118982" bIns="59491" anchor="ctr"/>
          <a:lstStyle/>
          <a:p>
            <a:pPr algn="ctr" defTabSz="1189814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1692</a:t>
            </a:r>
            <a:endParaRPr lang="ru-RU" sz="14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7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796920"/>
              </p:ext>
            </p:extLst>
          </p:nvPr>
        </p:nvGraphicFramePr>
        <p:xfrm>
          <a:off x="614808" y="3708623"/>
          <a:ext cx="3655514" cy="35510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107574" y="5652839"/>
            <a:ext cx="974659" cy="511085"/>
          </a:xfrm>
          <a:prstGeom prst="rect">
            <a:avLst/>
          </a:prstGeom>
        </p:spPr>
        <p:txBody>
          <a:bodyPr lIns="118982" tIns="59491" rIns="118982" bIns="59491" anchor="ctr"/>
          <a:lstStyle/>
          <a:p>
            <a:pPr algn="ctr" defTabSz="1189814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2306</a:t>
            </a:r>
            <a:endParaRPr lang="ru-RU" sz="14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40378" y="5038611"/>
            <a:ext cx="974659" cy="511085"/>
          </a:xfrm>
          <a:prstGeom prst="rect">
            <a:avLst/>
          </a:prstGeom>
        </p:spPr>
        <p:txBody>
          <a:bodyPr lIns="118982" tIns="59491" rIns="118982" bIns="59491" anchor="ctr"/>
          <a:lstStyle/>
          <a:p>
            <a:pPr algn="ctr" defTabSz="1189814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2374</a:t>
            </a:r>
            <a:endParaRPr lang="ru-RU" sz="14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1890316" y="1476375"/>
            <a:ext cx="864096" cy="432048"/>
          </a:xfrm>
          <a:prstGeom prst="straightConnector1">
            <a:avLst/>
          </a:prstGeom>
          <a:ln w="190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1890316" y="4822587"/>
            <a:ext cx="864096" cy="432048"/>
          </a:xfrm>
          <a:prstGeom prst="straightConnector1">
            <a:avLst/>
          </a:prstGeom>
          <a:ln w="190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"/>
          <p:cNvSpPr txBox="1"/>
          <p:nvPr/>
        </p:nvSpPr>
        <p:spPr>
          <a:xfrm rot="20028747">
            <a:off x="2003898" y="4635084"/>
            <a:ext cx="579821" cy="39163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3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%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0620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/>
              <a:t>3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716995641"/>
              </p:ext>
            </p:extLst>
          </p:nvPr>
        </p:nvGraphicFramePr>
        <p:xfrm>
          <a:off x="799395" y="1116335"/>
          <a:ext cx="8926192" cy="5443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Заголовок 9"/>
          <p:cNvSpPr txBox="1">
            <a:spLocks noGrp="1"/>
          </p:cNvSpPr>
          <p:nvPr>
            <p:ph type="title"/>
          </p:nvPr>
        </p:nvSpPr>
        <p:spPr>
          <a:xfrm>
            <a:off x="962026" y="0"/>
            <a:ext cx="9196705" cy="97231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18982" tIns="59491" rIns="118982" bIns="59491" anchor="ctr">
            <a:normAutofit/>
          </a:bodyPr>
          <a:lstStyle/>
          <a:p>
            <a:pPr algn="ctr" defTabSz="1189814">
              <a:defRPr/>
            </a:pPr>
            <a:r>
              <a:rPr lang="ru-RU" sz="24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Патентная система налогообложения</a:t>
            </a:r>
            <a:endParaRPr lang="ru-RU" sz="24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9196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/>
              <a:t>3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677667935"/>
              </p:ext>
            </p:extLst>
          </p:nvPr>
        </p:nvGraphicFramePr>
        <p:xfrm>
          <a:off x="799395" y="1319475"/>
          <a:ext cx="2526281" cy="56368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4588816" y="4495161"/>
            <a:ext cx="4968352" cy="2461157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4306" tIns="52153" rIns="104306" bIns="52153" rtlCol="0" anchor="ctr"/>
          <a:lstStyle/>
          <a:p>
            <a:r>
              <a:rPr lang="ru-RU" sz="2000" b="1" dirty="0">
                <a:solidFill>
                  <a:schemeClr val="tx2"/>
                </a:solidFill>
              </a:rPr>
              <a:t>доходы от всех видов деятельности на патенте не должны превышать 60 млн руб. за календарный год.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3578303" y="2470661"/>
            <a:ext cx="673675" cy="436657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3578303" y="5494163"/>
            <a:ext cx="673675" cy="463151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 dirty="0"/>
          </a:p>
        </p:txBody>
      </p:sp>
      <p:sp>
        <p:nvSpPr>
          <p:cNvPr id="13" name="Заголовок 9"/>
          <p:cNvSpPr txBox="1">
            <a:spLocks noGrp="1"/>
          </p:cNvSpPr>
          <p:nvPr>
            <p:ph type="title"/>
          </p:nvPr>
        </p:nvSpPr>
        <p:spPr>
          <a:xfrm>
            <a:off x="962026" y="108223"/>
            <a:ext cx="9196705" cy="7920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18982" tIns="59491" rIns="118982" bIns="59491" anchor="ctr">
            <a:normAutofit/>
          </a:bodyPr>
          <a:lstStyle/>
          <a:p>
            <a:pPr algn="ctr" defTabSz="1189814">
              <a:defRPr/>
            </a:pPr>
            <a:r>
              <a:rPr lang="ru-RU" sz="24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Патентная система налогообложения</a:t>
            </a:r>
            <a:endParaRPr lang="ru-RU" sz="24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566941" y="1458410"/>
            <a:ext cx="4968352" cy="2461157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4306" tIns="52153" rIns="104306" bIns="52153" rtlCol="0" anchor="ctr"/>
          <a:lstStyle/>
          <a:p>
            <a:r>
              <a:rPr lang="ru-RU" sz="2000" b="1" dirty="0">
                <a:solidFill>
                  <a:schemeClr val="tx2"/>
                </a:solidFill>
              </a:rPr>
              <a:t>средняя численность наемных работников (по трудовым и гражданско-правовым договорам), занятых в деятельности, по которой применяется ПСН, за налоговый период не должна превышать 15 человек </a:t>
            </a:r>
            <a:r>
              <a:rPr lang="ru-RU" sz="2000" b="1" dirty="0" smtClean="0">
                <a:solidFill>
                  <a:schemeClr val="tx2"/>
                </a:solidFill>
              </a:rPr>
              <a:t>(</a:t>
            </a:r>
            <a:r>
              <a:rPr lang="ru-RU" sz="2000" b="1" dirty="0">
                <a:solidFill>
                  <a:schemeClr val="tx2"/>
                </a:solidFill>
              </a:rPr>
              <a:t>без учета самого ИП)</a:t>
            </a:r>
          </a:p>
        </p:txBody>
      </p:sp>
    </p:spTree>
    <p:extLst>
      <p:ext uri="{BB962C8B-B14F-4D97-AF65-F5344CB8AC3E}">
        <p14:creationId xmlns:p14="http://schemas.microsoft.com/office/powerpoint/2010/main" val="496615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180231"/>
            <a:ext cx="9196705" cy="504056"/>
          </a:xfrm>
        </p:spPr>
        <p:txBody>
          <a:bodyPr>
            <a:normAutofit fontScale="90000"/>
          </a:bodyPr>
          <a:lstStyle/>
          <a:p>
            <a:pPr algn="ctr" defTabSz="1189814">
              <a:defRPr/>
            </a:pPr>
            <a:r>
              <a:rPr lang="ru-RU" sz="2400" dirty="0"/>
              <a:t>Патентная система налогообложения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/>
              <a:t>4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54212" y="756295"/>
            <a:ext cx="9445050" cy="100811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r>
              <a:rPr lang="ru-RU" sz="2800" b="1" dirty="0" smtClean="0"/>
              <a:t>В 2021 году страховые взносы для индивидуальных предпринимателей составят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169380755"/>
              </p:ext>
            </p:extLst>
          </p:nvPr>
        </p:nvGraphicFramePr>
        <p:xfrm>
          <a:off x="548327" y="3304278"/>
          <a:ext cx="9177259" cy="3890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954466" y="2052439"/>
            <a:ext cx="4248218" cy="936103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r>
              <a:rPr lang="ru-RU" sz="2400" b="1" dirty="0"/>
              <a:t>н</a:t>
            </a:r>
            <a:r>
              <a:rPr lang="ru-RU" sz="2400" b="1" dirty="0" smtClean="0"/>
              <a:t>а обязательное пенсионное страхование – 32 448 руб.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22764" y="2052440"/>
            <a:ext cx="4476498" cy="93610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r>
              <a:rPr lang="ru-RU" sz="2400" b="1" dirty="0"/>
              <a:t>н</a:t>
            </a:r>
            <a:r>
              <a:rPr lang="ru-RU" sz="2400" b="1" dirty="0" smtClean="0"/>
              <a:t>а обязательное медицинское страхование – 8 426 руб.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2754412" y="1836415"/>
            <a:ext cx="216024" cy="2160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7290916" y="1836415"/>
            <a:ext cx="216024" cy="2160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13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7814" y="0"/>
            <a:ext cx="9196705" cy="900311"/>
          </a:xfrm>
        </p:spPr>
        <p:txBody>
          <a:bodyPr>
            <a:noAutofit/>
          </a:bodyPr>
          <a:lstStyle/>
          <a:p>
            <a:pPr algn="ctr" defTabSz="1189814">
              <a:defRPr/>
            </a:pPr>
            <a:r>
              <a:rPr lang="ru-RU" sz="2400" dirty="0"/>
              <a:t>Патентная система налогообложения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ru-RU" dirty="0"/>
              <a:t>5</a:t>
            </a:r>
            <a:endParaRPr lang="ru-RU" altLang="ru-RU" dirty="0"/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3228343170"/>
              </p:ext>
            </p:extLst>
          </p:nvPr>
        </p:nvGraphicFramePr>
        <p:xfrm>
          <a:off x="522164" y="2034003"/>
          <a:ext cx="3024336" cy="10265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2649464905"/>
              </p:ext>
            </p:extLst>
          </p:nvPr>
        </p:nvGraphicFramePr>
        <p:xfrm>
          <a:off x="522164" y="3295682"/>
          <a:ext cx="3024336" cy="1111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20" name="Схема 19"/>
          <p:cNvGraphicFramePr/>
          <p:nvPr>
            <p:extLst>
              <p:ext uri="{D42A27DB-BD31-4B8C-83A1-F6EECF244321}">
                <p14:modId xmlns:p14="http://schemas.microsoft.com/office/powerpoint/2010/main" val="3881956526"/>
              </p:ext>
            </p:extLst>
          </p:nvPr>
        </p:nvGraphicFramePr>
        <p:xfrm>
          <a:off x="522164" y="4572719"/>
          <a:ext cx="3024336" cy="1164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21" name="Схема 20"/>
          <p:cNvGraphicFramePr/>
          <p:nvPr>
            <p:extLst>
              <p:ext uri="{D42A27DB-BD31-4B8C-83A1-F6EECF244321}">
                <p14:modId xmlns:p14="http://schemas.microsoft.com/office/powerpoint/2010/main" val="1758581369"/>
              </p:ext>
            </p:extLst>
          </p:nvPr>
        </p:nvGraphicFramePr>
        <p:xfrm>
          <a:off x="522164" y="6063156"/>
          <a:ext cx="3024336" cy="113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338588" y="2052439"/>
            <a:ext cx="5472608" cy="95270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4306" tIns="52153" rIns="104306" bIns="52153" rtlCol="0" anchor="ctr"/>
          <a:lstStyle/>
          <a:p>
            <a:r>
              <a:rPr lang="ru-RU" sz="1600" b="1" dirty="0"/>
              <a:t>применение ПСН в отношении оказания автотранспортных услуг по перевозке грузов автомобильным транспортом в нескольких субъектах Российской Федерации.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337800" y="3414770"/>
            <a:ext cx="5471362" cy="87331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4306" tIns="52153" rIns="104306" bIns="52153" rtlCol="0" anchor="ctr"/>
          <a:lstStyle/>
          <a:p>
            <a:r>
              <a:rPr lang="ru-RU" sz="1400" b="1" dirty="0"/>
              <a:t>применение ПСН в отношении предпринимательской деятельности в сфере розничной торговли, осуществляемой через объекты торговли, расположенные в </a:t>
            </a:r>
            <a:r>
              <a:rPr lang="ru-RU" sz="1400" b="1" u="sng" dirty="0"/>
              <a:t>торговых центрах, торговых комплексах.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338588" y="4572719"/>
            <a:ext cx="5472608" cy="116453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4306" tIns="52153" rIns="104306" bIns="52153" rtlCol="0" anchor="ctr"/>
          <a:lstStyle/>
          <a:p>
            <a:r>
              <a:rPr lang="ru-RU" sz="1400" b="1" dirty="0"/>
              <a:t>применение ПСН в отношении предпринимательской деятельности в сфере розничной торговли, осуществляемой через объекты торговли, расположенные в </a:t>
            </a:r>
            <a:r>
              <a:rPr lang="ru-RU" sz="1400" b="1" u="sng" dirty="0"/>
              <a:t>зданиях, строениях и сооружениях (их частях), специально не предназначенных для торговой деятельности</a:t>
            </a:r>
            <a:r>
              <a:rPr lang="ru-RU" sz="1400" dirty="0"/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338588" y="6063156"/>
            <a:ext cx="5486926" cy="103209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4306" tIns="52153" rIns="104306" bIns="52153" rtlCol="0" anchor="ctr"/>
          <a:lstStyle/>
          <a:p>
            <a:r>
              <a:rPr lang="ru-RU" sz="1400" b="1" dirty="0"/>
              <a:t>применение ПСН в отношении розничной торговли при увеличении или уменьшении в налоговом периоде числа торговых точек.</a:t>
            </a:r>
            <a:endParaRPr lang="ru-RU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875848" y="900312"/>
            <a:ext cx="9354995" cy="72008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118982" tIns="59491" rIns="118982" bIns="59491" rtlCol="0" anchor="ctr">
            <a:normAutofit/>
          </a:bodyPr>
          <a:lstStyle/>
          <a:p>
            <a:pPr algn="ctr"/>
            <a:r>
              <a:rPr lang="ru-RU" sz="3200" b="1" dirty="0"/>
              <a:t>Письма ФНС по вопросам применения ПСН </a:t>
            </a:r>
            <a:endParaRPr lang="ru-RU" sz="3200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3665575" y="2350158"/>
            <a:ext cx="421047" cy="357265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3665574" y="3685999"/>
            <a:ext cx="421047" cy="357265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3665575" y="5042570"/>
            <a:ext cx="421047" cy="357265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>
            <a:off x="3665575" y="6416725"/>
            <a:ext cx="421047" cy="357265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372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2288" y="3276600"/>
            <a:ext cx="9937750" cy="1620838"/>
          </a:xfrm>
        </p:spPr>
        <p:txBody>
          <a:bodyPr rtlCol="0">
            <a:noAutofit/>
          </a:bodyPr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3100" i="1" dirty="0">
                <a:solidFill>
                  <a:srgbClr val="002060"/>
                </a:solidFill>
              </a:rPr>
              <a:t/>
            </a:r>
            <a:br>
              <a:rPr lang="ru-RU" sz="3100" i="1" dirty="0">
                <a:solidFill>
                  <a:srgbClr val="002060"/>
                </a:solidFill>
              </a:rPr>
            </a:br>
            <a:r>
              <a:rPr lang="ru-RU" sz="3100" dirty="0" smtClean="0"/>
              <a:t>Спасибо за внимание!</a:t>
            </a:r>
            <a:r>
              <a:rPr lang="ru-RU" sz="3100" kern="0" dirty="0">
                <a:solidFill>
                  <a:srgbClr val="002060"/>
                </a:solidFill>
                <a:latin typeface="Arial"/>
              </a:rPr>
              <a:t/>
            </a:r>
            <a:br>
              <a:rPr lang="ru-RU" sz="3100" kern="0" dirty="0">
                <a:solidFill>
                  <a:srgbClr val="002060"/>
                </a:solidFill>
                <a:latin typeface="Arial"/>
              </a:rPr>
            </a:b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102380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8552</TotalTime>
  <Words>425</Words>
  <Application>Microsoft Office PowerPoint</Application>
  <PresentationFormat>Произвольный</PresentationFormat>
  <Paragraphs>66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Present_FNS2012_A4</vt:lpstr>
      <vt:lpstr>«Патентная система налогообложения.            Актуальные вопросы, связанные с применением указанного режима.»</vt:lpstr>
      <vt:lpstr>Презентация PowerPoint</vt:lpstr>
      <vt:lpstr>Патентная система налогообложения</vt:lpstr>
      <vt:lpstr>Патентная система налогообложения</vt:lpstr>
      <vt:lpstr>Патентная система налогообложения</vt:lpstr>
      <vt:lpstr>Патентная система налогообложения</vt:lpstr>
      <vt:lpstr> 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Ганжара Наталья Владимировна</dc:creator>
  <cp:lastModifiedBy>Гонтарь Светлана Анатольевна</cp:lastModifiedBy>
  <cp:revision>947</cp:revision>
  <cp:lastPrinted>2020-11-02T11:22:44Z</cp:lastPrinted>
  <dcterms:created xsi:type="dcterms:W3CDTF">2013-05-30T02:51:38Z</dcterms:created>
  <dcterms:modified xsi:type="dcterms:W3CDTF">2021-03-10T08:52:03Z</dcterms:modified>
</cp:coreProperties>
</file>